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30"/>
  </p:notesMasterIdLst>
  <p:sldIdLst>
    <p:sldId id="256" r:id="rId2"/>
    <p:sldId id="637" r:id="rId3"/>
    <p:sldId id="441" r:id="rId4"/>
    <p:sldId id="638" r:id="rId5"/>
    <p:sldId id="673" r:id="rId6"/>
    <p:sldId id="649" r:id="rId7"/>
    <p:sldId id="651" r:id="rId8"/>
    <p:sldId id="658" r:id="rId9"/>
    <p:sldId id="652" r:id="rId10"/>
    <p:sldId id="654" r:id="rId11"/>
    <p:sldId id="676" r:id="rId12"/>
    <p:sldId id="671" r:id="rId13"/>
    <p:sldId id="653" r:id="rId14"/>
    <p:sldId id="659" r:id="rId15"/>
    <p:sldId id="655" r:id="rId16"/>
    <p:sldId id="660" r:id="rId17"/>
    <p:sldId id="677" r:id="rId18"/>
    <p:sldId id="678" r:id="rId19"/>
    <p:sldId id="662" r:id="rId20"/>
    <p:sldId id="663" r:id="rId21"/>
    <p:sldId id="664" r:id="rId22"/>
    <p:sldId id="675" r:id="rId23"/>
    <p:sldId id="665" r:id="rId24"/>
    <p:sldId id="674" r:id="rId25"/>
    <p:sldId id="668" r:id="rId26"/>
    <p:sldId id="670" r:id="rId27"/>
    <p:sldId id="442" r:id="rId28"/>
    <p:sldId id="371" r:id="rId2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1DEFF"/>
    <a:srgbClr val="BA3734"/>
    <a:srgbClr val="663300"/>
    <a:srgbClr val="4C2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745" autoAdjust="0"/>
    <p:restoredTop sz="80714" autoAdjust="0"/>
  </p:normalViewPr>
  <p:slideViewPr>
    <p:cSldViewPr snapToGrid="0">
      <p:cViewPr varScale="1">
        <p:scale>
          <a:sx n="126" d="100"/>
          <a:sy n="126" d="100"/>
        </p:scale>
        <p:origin x="720" y="12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C6E28E-E3B9-4A4C-8BF4-A3F35330CC88}" type="datetimeFigureOut">
              <a:rPr lang="en-US" smtClean="0"/>
              <a:t>10/19/2021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853413-BC7A-4554-971B-21D5073E2A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0208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B4193-CECB-4F81-BC78-81E0932EDEF8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10/19/2021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5BE60-32A0-448A-BFFD-62EC07D68B3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14300" y="123092"/>
            <a:ext cx="8871438" cy="657664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prstClr val="white"/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2B2CD-8024-495F-BB68-567C59675568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10/19/2021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5BE60-32A0-448A-BFFD-62EC07D68B3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B44065-3228-48AA-BD1B-A5C112197FC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10/19/2021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5BE60-32A0-448A-BFFD-62EC07D68B3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buNone/>
              <a:defRPr/>
            </a:lvl4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DDA59-7A79-46DF-8B79-FBD35408982E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10/19/2021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5BE60-32A0-448A-BFFD-62EC07D68B3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F8CDEE-ABDF-46C2-988A-36340C9FE931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10/19/2021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5BE60-32A0-448A-BFFD-62EC07D68B3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B5ECA6-D4A5-43F4-B0D0-44B37571C00E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10/19/2021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5BE60-32A0-448A-BFFD-62EC07D68B3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D92DC-7BB1-4B95-9071-E44ACDD9C2FB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10/19/2021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5BE60-32A0-448A-BFFD-62EC07D68B3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BD6A20-0C91-4B36-9D72-C7FD98F7F240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10/19/2021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5BE60-32A0-448A-BFFD-62EC07D68B3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E9B39-8E41-449D-8555-FA12FF7F5C8F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10/19/2021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5BE60-32A0-448A-BFFD-62EC07D68B3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9DD2D1-C136-4D5F-9317-4DA96053F13F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10/19/2021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5BE60-32A0-448A-BFFD-62EC07D68B3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A898D-9ADB-4659-AE7C-FDC226867954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10/19/2021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5BE60-32A0-448A-BFFD-62EC07D68B3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 userDrawn="1"/>
        </p:nvSpPr>
        <p:spPr>
          <a:xfrm>
            <a:off x="87085" y="145143"/>
            <a:ext cx="8926286" cy="703942"/>
          </a:xfrm>
          <a:prstGeom prst="round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1" y="238352"/>
            <a:ext cx="8229600" cy="4990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037492"/>
            <a:ext cx="8229600" cy="50886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0D342FE6-38C6-4022-99BC-371290554050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10/19/2021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/>
            <a:fld id="{18B5BE60-32A0-448A-BFFD-62EC07D68B3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91440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249382" y="846388"/>
            <a:ext cx="8607451" cy="59020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2400" b="1" kern="1200">
          <a:solidFill>
            <a:schemeClr val="tx1"/>
          </a:solidFill>
          <a:latin typeface="Ink Free" panose="03080402000500000000" pitchFamily="66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Ink Free" panose="03080402000500000000" pitchFamily="66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Ink Free" panose="03080402000500000000" pitchFamily="66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Ink Free" panose="03080402000500000000" pitchFamily="66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Ink Free" panose="03080402000500000000" pitchFamily="66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Ink Free" panose="03080402000500000000" pitchFamily="66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4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07746" y="1947547"/>
            <a:ext cx="7772400" cy="868806"/>
          </a:xfrm>
        </p:spPr>
        <p:txBody>
          <a:bodyPr/>
          <a:lstStyle/>
          <a:p>
            <a:r>
              <a:rPr lang="en-US" sz="3000" dirty="0">
                <a:solidFill>
                  <a:srgbClr val="0070C0"/>
                </a:solidFill>
                <a:latin typeface="Ink Free" panose="03080402000500000000" pitchFamily="66" charset="0"/>
              </a:rPr>
              <a:t>Introduction: Deep Learning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70865" y="3344875"/>
            <a:ext cx="7665720" cy="1534364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>
                <a:solidFill>
                  <a:srgbClr val="C00000"/>
                </a:solidFill>
                <a:latin typeface="Ink Free" panose="03080402000500000000" pitchFamily="66" charset="0"/>
              </a:rPr>
              <a:t>Applications of ML to PLSCI</a:t>
            </a:r>
          </a:p>
          <a:p>
            <a:r>
              <a:rPr lang="en-US" b="1" dirty="0">
                <a:latin typeface="Ink Free" panose="03080402000500000000" pitchFamily="66" charset="0"/>
              </a:rPr>
              <a:t>PLSCI 7202</a:t>
            </a:r>
          </a:p>
          <a:p>
            <a:r>
              <a:rPr lang="en-US" b="1" dirty="0">
                <a:latin typeface="Ink Free" panose="03080402000500000000" pitchFamily="66" charset="0"/>
              </a:rPr>
              <a:t>Cornell University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5BE60-32A0-448A-BFFD-62EC07D68B3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Ink Free" panose="03080402000500000000" pitchFamily="66" charset="0"/>
              </a:rPr>
              <a:pPr/>
              <a:t>1</a:t>
            </a:fld>
            <a:endParaRPr lang="en-US">
              <a:solidFill>
                <a:prstClr val="black">
                  <a:tint val="75000"/>
                </a:prstClr>
              </a:solidFill>
              <a:latin typeface="Ink Free" panose="03080402000500000000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8276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654"/>
    </mc:Choice>
    <mc:Fallback xmlns="">
      <p:transition spd="slow" advTm="16654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Ink Free" panose="03080402000500000000" pitchFamily="66" charset="0"/>
              </a:rPr>
              <a:t>How to choose an activation function?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5BE60-32A0-448A-BFFD-62EC07D68B3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Ink Free" panose="03080402000500000000" pitchFamily="66" charset="0"/>
              </a:rPr>
              <a:pPr/>
              <a:t>10</a:t>
            </a:fld>
            <a:endParaRPr lang="en-US">
              <a:solidFill>
                <a:prstClr val="black">
                  <a:tint val="75000"/>
                </a:prstClr>
              </a:solidFill>
              <a:latin typeface="Ink Free" panose="03080402000500000000" pitchFamily="66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501" y="933450"/>
            <a:ext cx="3169920" cy="246174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785" y="960120"/>
            <a:ext cx="3990975" cy="241255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405" y="3703320"/>
            <a:ext cx="3983315" cy="240792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720" y="3466147"/>
            <a:ext cx="3504486" cy="2332673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4" name="TextBox 13"/>
          <p:cNvSpPr txBox="1"/>
          <p:nvPr/>
        </p:nvSpPr>
        <p:spPr>
          <a:xfrm>
            <a:off x="4724400" y="5814060"/>
            <a:ext cx="41833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Ink Free" panose="03080402000500000000" pitchFamily="66" charset="0"/>
              </a:rPr>
              <a:t>Sensitive to changes around 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Ink Free" panose="03080402000500000000" pitchFamily="66" charset="0"/>
              </a:rPr>
              <a:t>Saturates really fast for high or low values of x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090160" y="3901440"/>
            <a:ext cx="17983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Ink Free" panose="03080402000500000000" pitchFamily="66" charset="0"/>
              </a:rPr>
              <a:t>Sigmoidal/logistic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082540" y="1767840"/>
            <a:ext cx="17983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Ink Free" panose="03080402000500000000" pitchFamily="66" charset="0"/>
              </a:rPr>
              <a:t>Rectified Linear</a:t>
            </a:r>
          </a:p>
        </p:txBody>
      </p:sp>
    </p:spTree>
    <p:extLst>
      <p:ext uri="{BB962C8B-B14F-4D97-AF65-F5344CB8AC3E}">
        <p14:creationId xmlns:p14="http://schemas.microsoft.com/office/powerpoint/2010/main" val="3029202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Ink Free" panose="03080402000500000000" pitchFamily="66" charset="0"/>
              </a:rPr>
              <a:t>Backpropagation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5BE60-32A0-448A-BFFD-62EC07D68B3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2354580" y="5935980"/>
            <a:ext cx="485394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188720" y="6164580"/>
            <a:ext cx="7124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Ink Free" panose="03080402000500000000" pitchFamily="66" charset="0"/>
              </a:rPr>
              <a:t>Backpropagation </a:t>
            </a:r>
            <a:r>
              <a:rPr lang="en-US" sz="1600" b="1" dirty="0" smtClean="0">
                <a:latin typeface="Ink Free" panose="03080402000500000000" pitchFamily="66" charset="0"/>
              </a:rPr>
              <a:t>to </a:t>
            </a:r>
            <a:r>
              <a:rPr lang="en-US" sz="1600" b="1" dirty="0">
                <a:latin typeface="Ink Free" panose="03080402000500000000" pitchFamily="66" charset="0"/>
              </a:rPr>
              <a:t>modify weights </a:t>
            </a:r>
            <a:r>
              <a:rPr lang="en-US" sz="1600" b="1" dirty="0" smtClean="0">
                <a:latin typeface="Ink Free" panose="03080402000500000000" pitchFamily="66" charset="0"/>
              </a:rPr>
              <a:t>and biases </a:t>
            </a:r>
          </a:p>
          <a:p>
            <a:pPr algn="ctr"/>
            <a:r>
              <a:rPr lang="en-US" sz="1600" b="1" dirty="0" smtClean="0">
                <a:latin typeface="Ink Free" panose="03080402000500000000" pitchFamily="66" charset="0"/>
              </a:rPr>
              <a:t>and </a:t>
            </a:r>
            <a:r>
              <a:rPr lang="en-US" sz="1600" b="1" dirty="0">
                <a:latin typeface="Ink Free" panose="03080402000500000000" pitchFamily="66" charset="0"/>
              </a:rPr>
              <a:t>minimize loss function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620000" y="3390900"/>
            <a:ext cx="990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latin typeface="Ink Free" panose="03080402000500000000" pitchFamily="66" charset="0"/>
              </a:rPr>
              <a:t>Calculate loss function</a:t>
            </a:r>
            <a:endParaRPr lang="en-US" sz="1600" b="1" dirty="0">
              <a:latin typeface="Ink Free" panose="03080402000500000000" pitchFamily="66" charset="0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7086600" y="3787140"/>
            <a:ext cx="51816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043940" y="1082040"/>
            <a:ext cx="71247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latin typeface="Ink Free" panose="03080402000500000000" pitchFamily="66" charset="0"/>
              </a:rPr>
              <a:t>Start with a Feed-forward network</a:t>
            </a:r>
            <a:endParaRPr lang="en-US" sz="1600" b="1" dirty="0">
              <a:latin typeface="Ink Free" panose="03080402000500000000" pitchFamily="66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5440" y="1674495"/>
            <a:ext cx="4876800" cy="405765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745" y="1461135"/>
            <a:ext cx="805456" cy="82486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" name="Rectangle 23"/>
          <p:cNvSpPr/>
          <p:nvPr/>
        </p:nvSpPr>
        <p:spPr>
          <a:xfrm>
            <a:off x="7658100" y="1127760"/>
            <a:ext cx="815340" cy="8382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Ink Free" panose="03080402000500000000" pitchFamily="66" charset="0"/>
              </a:rPr>
              <a:t>3</a:t>
            </a:r>
          </a:p>
        </p:txBody>
      </p:sp>
      <p:sp>
        <p:nvSpPr>
          <p:cNvPr id="25" name="Rectangle 24"/>
          <p:cNvSpPr/>
          <p:nvPr/>
        </p:nvSpPr>
        <p:spPr>
          <a:xfrm>
            <a:off x="7650480" y="2049780"/>
            <a:ext cx="815340" cy="8382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Ink Free" panose="03080402000500000000" pitchFamily="66" charset="0"/>
              </a:rPr>
              <a:t>8</a:t>
            </a:r>
          </a:p>
        </p:txBody>
      </p:sp>
      <p:grpSp>
        <p:nvGrpSpPr>
          <p:cNvPr id="27" name="Group 26"/>
          <p:cNvGrpSpPr/>
          <p:nvPr/>
        </p:nvGrpSpPr>
        <p:grpSpPr>
          <a:xfrm>
            <a:off x="6286500" y="2080260"/>
            <a:ext cx="990600" cy="3035141"/>
            <a:chOff x="6286500" y="2080260"/>
            <a:chExt cx="990600" cy="3035141"/>
          </a:xfrm>
        </p:grpSpPr>
        <p:sp>
          <p:nvSpPr>
            <p:cNvPr id="13" name="TextBox 12"/>
            <p:cNvSpPr txBox="1"/>
            <p:nvPr/>
          </p:nvSpPr>
          <p:spPr>
            <a:xfrm>
              <a:off x="6530340" y="2545080"/>
              <a:ext cx="42672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smtClean="0"/>
                <a:t>0.2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530340" y="2811780"/>
              <a:ext cx="42672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smtClean="0"/>
                <a:t>0.2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522720" y="3329940"/>
              <a:ext cx="42672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smtClean="0">
                  <a:solidFill>
                    <a:srgbClr val="0070C0"/>
                  </a:solidFill>
                </a:rPr>
                <a:t>0.5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530340" y="3063240"/>
              <a:ext cx="42672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smtClean="0"/>
                <a:t>0.3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530340" y="3589020"/>
              <a:ext cx="42672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smtClean="0"/>
                <a:t>0.2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530340" y="3855720"/>
              <a:ext cx="42672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smtClean="0"/>
                <a:t>0.2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530340" y="4084320"/>
              <a:ext cx="42672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smtClean="0"/>
                <a:t>0.4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6530340" y="4351020"/>
              <a:ext cx="42672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smtClean="0"/>
                <a:t>0.1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530340" y="4625340"/>
              <a:ext cx="42672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smtClean="0">
                  <a:solidFill>
                    <a:srgbClr val="0070C0"/>
                  </a:solidFill>
                </a:rPr>
                <a:t>0.8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6530340" y="4869180"/>
              <a:ext cx="42672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smtClean="0"/>
                <a:t>0.2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6286500" y="2080260"/>
              <a:ext cx="9906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 smtClean="0">
                  <a:latin typeface="Ink Free" panose="03080402000500000000" pitchFamily="66" charset="0"/>
                </a:rPr>
                <a:t>Probabilities</a:t>
              </a:r>
              <a:endParaRPr lang="en-US" sz="1200" b="1" dirty="0">
                <a:latin typeface="Ink Free" panose="03080402000500000000" pitchFamily="66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81572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0" grpId="0"/>
      <p:bldP spid="24" grpId="0" animBg="1"/>
      <p:bldP spid="2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Ink Free" panose="03080402000500000000" pitchFamily="66" charset="0"/>
              </a:rPr>
              <a:t>What is Backpropagation?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5BE60-32A0-448A-BFFD-62EC07D68B3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3413760" y="1005840"/>
            <a:ext cx="2186940" cy="441960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latin typeface="Ink Free" panose="03080402000500000000" pitchFamily="66" charset="0"/>
              </a:rPr>
              <a:t>Calculate loss function for each predicted output</a:t>
            </a:r>
            <a:endParaRPr lang="en-US" sz="1400" b="1" dirty="0">
              <a:latin typeface="Ink Free" panose="03080402000500000000" pitchFamily="66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3390900" y="2004060"/>
            <a:ext cx="2186940" cy="784860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latin typeface="Ink Free" panose="03080402000500000000" pitchFamily="66" charset="0"/>
              </a:rPr>
              <a:t>Adjust weights and bias of the layer prior to the output layer</a:t>
            </a:r>
            <a:endParaRPr lang="en-US" sz="1400" b="1" dirty="0">
              <a:latin typeface="Ink Free" panose="03080402000500000000" pitchFamily="66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3368040" y="3390900"/>
            <a:ext cx="2186940" cy="784860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latin typeface="Ink Free" panose="03080402000500000000" pitchFamily="66" charset="0"/>
              </a:rPr>
              <a:t>Adjust weights and bias of the layer prior to the penultimate layer</a:t>
            </a:r>
            <a:endParaRPr lang="en-US" sz="1400" b="1" dirty="0">
              <a:latin typeface="Ink Free" panose="03080402000500000000" pitchFamily="66" charset="0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6537960" y="1973580"/>
            <a:ext cx="2186940" cy="784860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latin typeface="Ink Free" panose="03080402000500000000" pitchFamily="66" charset="0"/>
              </a:rPr>
              <a:t>Neurons that correctly predict output get more weight and vice-versa</a:t>
            </a:r>
            <a:endParaRPr lang="en-US" sz="1400" b="1" dirty="0">
              <a:latin typeface="Ink Free" panose="03080402000500000000" pitchFamily="66" charset="0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4495800" y="1562100"/>
            <a:ext cx="0" cy="31242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5676900" y="2415540"/>
            <a:ext cx="655320" cy="762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6301740" y="4206240"/>
            <a:ext cx="220980" cy="15447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5715000" y="3794760"/>
            <a:ext cx="655320" cy="762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/>
          <p:cNvSpPr/>
          <p:nvPr/>
        </p:nvSpPr>
        <p:spPr>
          <a:xfrm>
            <a:off x="6530340" y="3383280"/>
            <a:ext cx="2186940" cy="784860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latin typeface="Ink Free" panose="03080402000500000000" pitchFamily="66" charset="0"/>
              </a:rPr>
              <a:t>Neurons that correctly predict output get more weight and vice-versa</a:t>
            </a:r>
            <a:endParaRPr lang="en-US" sz="1400" b="1" dirty="0">
              <a:latin typeface="Ink Free" panose="03080402000500000000" pitchFamily="66" charset="0"/>
            </a:endParaRPr>
          </a:p>
        </p:txBody>
      </p:sp>
      <p:cxnSp>
        <p:nvCxnSpPr>
          <p:cNvPr id="21" name="Straight Arrow Connector 20"/>
          <p:cNvCxnSpPr/>
          <p:nvPr/>
        </p:nvCxnSpPr>
        <p:spPr>
          <a:xfrm flipH="1">
            <a:off x="6012180" y="4411980"/>
            <a:ext cx="220980" cy="15447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>
            <a:off x="5715000" y="4625340"/>
            <a:ext cx="220980" cy="15447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ounded Rectangle 22"/>
          <p:cNvSpPr/>
          <p:nvPr/>
        </p:nvSpPr>
        <p:spPr>
          <a:xfrm>
            <a:off x="3368040" y="4770120"/>
            <a:ext cx="2186940" cy="784860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latin typeface="Ink Free" panose="03080402000500000000" pitchFamily="66" charset="0"/>
              </a:rPr>
              <a:t>Adjust weights and bias of the layer next to the input layer</a:t>
            </a:r>
            <a:endParaRPr lang="en-US" sz="1400" b="1" dirty="0">
              <a:latin typeface="Ink Free" panose="03080402000500000000" pitchFamily="66" charset="0"/>
            </a:endParaRPr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4488180" y="5608320"/>
            <a:ext cx="0" cy="31242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ounded Rectangle 24"/>
          <p:cNvSpPr/>
          <p:nvPr/>
        </p:nvSpPr>
        <p:spPr>
          <a:xfrm>
            <a:off x="3337560" y="5943600"/>
            <a:ext cx="2232660" cy="784860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latin typeface="Ink Free" panose="03080402000500000000" pitchFamily="66" charset="0"/>
              </a:rPr>
              <a:t>Sum up all changes for every neuron for every instance</a:t>
            </a:r>
            <a:endParaRPr lang="en-US" sz="1400" b="1" dirty="0">
              <a:latin typeface="Ink Free" panose="03080402000500000000" pitchFamily="66" charset="0"/>
            </a:endParaRPr>
          </a:p>
        </p:txBody>
      </p:sp>
      <p:cxnSp>
        <p:nvCxnSpPr>
          <p:cNvPr id="26" name="Straight Arrow Connector 25"/>
          <p:cNvCxnSpPr/>
          <p:nvPr/>
        </p:nvCxnSpPr>
        <p:spPr>
          <a:xfrm flipH="1">
            <a:off x="2606040" y="6301740"/>
            <a:ext cx="5334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487680" y="5882640"/>
            <a:ext cx="1996440" cy="784860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latin typeface="Ink Free" panose="03080402000500000000" pitchFamily="66" charset="0"/>
              </a:rPr>
              <a:t>For thousands of examples, would take huge amount of time</a:t>
            </a:r>
            <a:endParaRPr lang="en-US" sz="1400" b="1" dirty="0">
              <a:latin typeface="Ink Free" panose="03080402000500000000" pitchFamily="66" charset="0"/>
            </a:endParaRPr>
          </a:p>
        </p:txBody>
      </p:sp>
      <p:cxnSp>
        <p:nvCxnSpPr>
          <p:cNvPr id="29" name="Straight Arrow Connector 28"/>
          <p:cNvCxnSpPr/>
          <p:nvPr/>
        </p:nvCxnSpPr>
        <p:spPr>
          <a:xfrm flipV="1">
            <a:off x="1531620" y="5250180"/>
            <a:ext cx="0" cy="5334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ounded Rectangle 30"/>
          <p:cNvSpPr/>
          <p:nvPr/>
        </p:nvSpPr>
        <p:spPr>
          <a:xfrm>
            <a:off x="548640" y="3375660"/>
            <a:ext cx="1996440" cy="1744980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latin typeface="Ink Free" panose="03080402000500000000" pitchFamily="66" charset="0"/>
              </a:rPr>
              <a:t>Use Stochastic Gradient Descent to optimize parameters, so you don’t have to do optimization using whole dataset</a:t>
            </a:r>
            <a:endParaRPr lang="en-US" sz="1400" b="1" dirty="0">
              <a:latin typeface="Ink Free" panose="03080402000500000000" pitchFamily="66" charset="0"/>
            </a:endParaRPr>
          </a:p>
        </p:txBody>
      </p:sp>
      <p:cxnSp>
        <p:nvCxnSpPr>
          <p:cNvPr id="32" name="Straight Arrow Connector 31"/>
          <p:cNvCxnSpPr/>
          <p:nvPr/>
        </p:nvCxnSpPr>
        <p:spPr>
          <a:xfrm flipH="1">
            <a:off x="5669280" y="2834640"/>
            <a:ext cx="667915" cy="46689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4459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9" grpId="0" animBg="1"/>
      <p:bldP spid="23" grpId="0" animBg="1"/>
      <p:bldP spid="25" grpId="0" animBg="1"/>
      <p:bldP spid="28" grpId="0" animBg="1"/>
      <p:bldP spid="3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smtClean="0">
                <a:latin typeface="Ink Free" panose="03080402000500000000" pitchFamily="66" charset="0"/>
              </a:rPr>
              <a:t>How </a:t>
            </a:r>
            <a:r>
              <a:rPr lang="en-US" sz="2400" dirty="0">
                <a:latin typeface="Ink Free" panose="03080402000500000000" pitchFamily="66" charset="0"/>
              </a:rPr>
              <a:t>to initialize a neural network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5BE60-32A0-448A-BFFD-62EC07D68B3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335280" y="2104293"/>
            <a:ext cx="8465820" cy="2597247"/>
          </a:xfrm>
        </p:spPr>
        <p:txBody>
          <a:bodyPr>
            <a:normAutofit/>
          </a:bodyPr>
          <a:lstStyle/>
          <a:p>
            <a:r>
              <a:rPr lang="en-US" sz="2400" b="1" dirty="0">
                <a:latin typeface="Ink Free" panose="03080402000500000000" pitchFamily="66" charset="0"/>
              </a:rPr>
              <a:t>Initialize weights –&gt; e.g. </a:t>
            </a:r>
            <a:r>
              <a:rPr lang="en-US" sz="2400" b="1" dirty="0">
                <a:solidFill>
                  <a:srgbClr val="7030A0"/>
                </a:solidFill>
                <a:latin typeface="Ink Free" panose="03080402000500000000" pitchFamily="66" charset="0"/>
              </a:rPr>
              <a:t>He Weight initialization</a:t>
            </a:r>
          </a:p>
          <a:p>
            <a:r>
              <a:rPr lang="en-US" sz="2400" b="1" dirty="0">
                <a:latin typeface="Ink Free" panose="03080402000500000000" pitchFamily="66" charset="0"/>
              </a:rPr>
              <a:t>Initialize biases –&gt; </a:t>
            </a:r>
            <a:r>
              <a:rPr lang="en-US" sz="2400" b="1" dirty="0">
                <a:solidFill>
                  <a:srgbClr val="7030A0"/>
                </a:solidFill>
                <a:latin typeface="Ink Free" panose="03080402000500000000" pitchFamily="66" charset="0"/>
              </a:rPr>
              <a:t>Small random values (e.g. 0.1)</a:t>
            </a:r>
          </a:p>
          <a:p>
            <a:r>
              <a:rPr lang="en-US" sz="2400" b="1" dirty="0">
                <a:latin typeface="Ink Free" panose="03080402000500000000" pitchFamily="66" charset="0"/>
              </a:rPr>
              <a:t>Set Activation Function –&gt; </a:t>
            </a:r>
            <a:r>
              <a:rPr lang="en-US" sz="2400" b="1" dirty="0" err="1" smtClean="0">
                <a:solidFill>
                  <a:srgbClr val="7030A0"/>
                </a:solidFill>
                <a:latin typeface="Ink Free" panose="03080402000500000000" pitchFamily="66" charset="0"/>
              </a:rPr>
              <a:t>ReLU</a:t>
            </a:r>
            <a:r>
              <a:rPr lang="en-US" sz="2400" b="1" dirty="0" smtClean="0">
                <a:solidFill>
                  <a:srgbClr val="7030A0"/>
                </a:solidFill>
                <a:latin typeface="Ink Free" panose="03080402000500000000" pitchFamily="66" charset="0"/>
              </a:rPr>
              <a:t> or Sigmoid</a:t>
            </a:r>
            <a:endParaRPr lang="en-US" sz="2400" b="1" dirty="0">
              <a:solidFill>
                <a:srgbClr val="7030A0"/>
              </a:solidFill>
              <a:latin typeface="Ink Free" panose="03080402000500000000" pitchFamily="66" charset="0"/>
            </a:endParaRPr>
          </a:p>
          <a:p>
            <a:r>
              <a:rPr lang="en-US" sz="2400" b="1" dirty="0">
                <a:latin typeface="Ink Free" panose="03080402000500000000" pitchFamily="66" charset="0"/>
              </a:rPr>
              <a:t>Scale input data </a:t>
            </a:r>
            <a:r>
              <a:rPr lang="en-US" sz="2400" b="1" dirty="0" smtClean="0">
                <a:latin typeface="Ink Free" panose="03080402000500000000" pitchFamily="66" charset="0"/>
              </a:rPr>
              <a:t>(optional) –&gt; </a:t>
            </a:r>
            <a:r>
              <a:rPr lang="en-US" sz="2400" b="1" dirty="0">
                <a:latin typeface="Ink Free" panose="03080402000500000000" pitchFamily="66" charset="0"/>
              </a:rPr>
              <a:t>e.g. </a:t>
            </a:r>
            <a:r>
              <a:rPr lang="en-US" sz="2400" b="1" dirty="0">
                <a:solidFill>
                  <a:srgbClr val="7030A0"/>
                </a:solidFill>
                <a:latin typeface="Ink Free" panose="03080402000500000000" pitchFamily="66" charset="0"/>
              </a:rPr>
              <a:t>Normalization from 0-1</a:t>
            </a:r>
          </a:p>
          <a:p>
            <a:r>
              <a:rPr lang="en-US" sz="2400" b="1" dirty="0">
                <a:latin typeface="Ink Free" panose="03080402000500000000" pitchFamily="66" charset="0"/>
              </a:rPr>
              <a:t>Let </a:t>
            </a:r>
            <a:r>
              <a:rPr lang="en-US" sz="2400" b="1" dirty="0">
                <a:solidFill>
                  <a:srgbClr val="7030A0"/>
                </a:solidFill>
                <a:latin typeface="Ink Free" panose="03080402000500000000" pitchFamily="66" charset="0"/>
              </a:rPr>
              <a:t>Backpropagation</a:t>
            </a:r>
            <a:r>
              <a:rPr lang="en-US" sz="2400" b="1" dirty="0">
                <a:latin typeface="Ink Free" panose="03080402000500000000" pitchFamily="66" charset="0"/>
              </a:rPr>
              <a:t> optimize values</a:t>
            </a:r>
          </a:p>
        </p:txBody>
      </p:sp>
    </p:spTree>
    <p:extLst>
      <p:ext uri="{BB962C8B-B14F-4D97-AF65-F5344CB8AC3E}">
        <p14:creationId xmlns:p14="http://schemas.microsoft.com/office/powerpoint/2010/main" val="4016674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Ink Free" panose="03080402000500000000" pitchFamily="66" charset="0"/>
              </a:rPr>
              <a:t>Perceptron – the simplest feed forward network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5BE60-32A0-448A-BFFD-62EC07D68B3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278880" y="3086100"/>
            <a:ext cx="1295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Ink Free" panose="03080402000500000000" pitchFamily="66" charset="0"/>
              </a:rPr>
              <a:t>Output</a:t>
            </a:r>
          </a:p>
        </p:txBody>
      </p:sp>
      <p:sp>
        <p:nvSpPr>
          <p:cNvPr id="27" name="Oval 26"/>
          <p:cNvSpPr/>
          <p:nvPr/>
        </p:nvSpPr>
        <p:spPr>
          <a:xfrm>
            <a:off x="1684020" y="2308860"/>
            <a:ext cx="487680" cy="495300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Ink Free" panose="03080402000500000000" pitchFamily="66" charset="0"/>
            </a:endParaRPr>
          </a:p>
        </p:txBody>
      </p:sp>
      <p:sp>
        <p:nvSpPr>
          <p:cNvPr id="28" name="Oval 27"/>
          <p:cNvSpPr/>
          <p:nvPr/>
        </p:nvSpPr>
        <p:spPr>
          <a:xfrm>
            <a:off x="3307080" y="3025140"/>
            <a:ext cx="487680" cy="495300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Ink Free" panose="03080402000500000000" pitchFamily="66" charset="0"/>
            </a:endParaRPr>
          </a:p>
        </p:txBody>
      </p:sp>
      <p:cxnSp>
        <p:nvCxnSpPr>
          <p:cNvPr id="29" name="Straight Connector 28"/>
          <p:cNvCxnSpPr>
            <a:stCxn id="27" idx="5"/>
            <a:endCxn id="28" idx="2"/>
          </p:cNvCxnSpPr>
          <p:nvPr/>
        </p:nvCxnSpPr>
        <p:spPr>
          <a:xfrm>
            <a:off x="2100281" y="2731625"/>
            <a:ext cx="1206799" cy="54116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2346960" y="2621280"/>
            <a:ext cx="10134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Ink Free" panose="03080402000500000000" pitchFamily="66" charset="0"/>
              </a:rPr>
              <a:t>0.12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752600" y="2385060"/>
            <a:ext cx="3505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Ink Free" panose="03080402000500000000" pitchFamily="66" charset="0"/>
              </a:rPr>
              <a:t>2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3246120" y="3139440"/>
            <a:ext cx="64008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b="1" dirty="0">
                <a:latin typeface="Ink Free" panose="03080402000500000000" pitchFamily="66" charset="0"/>
              </a:rPr>
              <a:t>3.04</a:t>
            </a:r>
          </a:p>
        </p:txBody>
      </p:sp>
      <p:sp>
        <p:nvSpPr>
          <p:cNvPr id="33" name="Oval 32"/>
          <p:cNvSpPr/>
          <p:nvPr/>
        </p:nvSpPr>
        <p:spPr>
          <a:xfrm>
            <a:off x="1691640" y="3855720"/>
            <a:ext cx="487680" cy="495300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Ink Free" panose="03080402000500000000" pitchFamily="66" charset="0"/>
            </a:endParaRPr>
          </a:p>
        </p:txBody>
      </p:sp>
      <p:cxnSp>
        <p:nvCxnSpPr>
          <p:cNvPr id="34" name="Straight Connector 33"/>
          <p:cNvCxnSpPr>
            <a:stCxn id="33" idx="6"/>
            <a:endCxn id="28" idx="3"/>
          </p:cNvCxnSpPr>
          <p:nvPr/>
        </p:nvCxnSpPr>
        <p:spPr>
          <a:xfrm flipV="1">
            <a:off x="2179320" y="3447905"/>
            <a:ext cx="1199179" cy="65546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1729740" y="3916680"/>
            <a:ext cx="4114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Ink Free" panose="03080402000500000000" pitchFamily="66" charset="0"/>
              </a:rPr>
              <a:t>6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2606040" y="3741420"/>
            <a:ext cx="5029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Ink Free" panose="03080402000500000000" pitchFamily="66" charset="0"/>
              </a:rPr>
              <a:t>0.3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836420" y="3200400"/>
            <a:ext cx="15468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Ink Free" panose="03080402000500000000" pitchFamily="66" charset="0"/>
              </a:rPr>
              <a:t>2*0.12 + 6*0.3</a:t>
            </a:r>
          </a:p>
        </p:txBody>
      </p:sp>
      <p:cxnSp>
        <p:nvCxnSpPr>
          <p:cNvPr id="38" name="Straight Connector 37"/>
          <p:cNvCxnSpPr/>
          <p:nvPr/>
        </p:nvCxnSpPr>
        <p:spPr>
          <a:xfrm>
            <a:off x="3550920" y="2202180"/>
            <a:ext cx="7620" cy="81153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2895600" y="1600200"/>
            <a:ext cx="1295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7030A0"/>
                </a:solidFill>
                <a:latin typeface="Ink Free" panose="03080402000500000000" pitchFamily="66" charset="0"/>
              </a:rPr>
              <a:t>Bias value </a:t>
            </a:r>
            <a:r>
              <a:rPr lang="en-US" sz="1600" b="1" dirty="0">
                <a:latin typeface="Ink Free" panose="03080402000500000000" pitchFamily="66" charset="0"/>
              </a:rPr>
              <a:t>(1)</a:t>
            </a:r>
          </a:p>
        </p:txBody>
      </p:sp>
      <p:cxnSp>
        <p:nvCxnSpPr>
          <p:cNvPr id="40" name="Straight Arrow Connector 39"/>
          <p:cNvCxnSpPr/>
          <p:nvPr/>
        </p:nvCxnSpPr>
        <p:spPr>
          <a:xfrm>
            <a:off x="4168140" y="3268980"/>
            <a:ext cx="2247900" cy="762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4290060" y="2979420"/>
            <a:ext cx="19278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7030A0"/>
                </a:solidFill>
                <a:latin typeface="Ink Free" panose="03080402000500000000" pitchFamily="66" charset="0"/>
              </a:rPr>
              <a:t>Activation function </a:t>
            </a:r>
            <a:r>
              <a:rPr lang="en-US" sz="1600" b="1" dirty="0">
                <a:latin typeface="Ink Free" panose="03080402000500000000" pitchFamily="66" charset="0"/>
              </a:rPr>
              <a:t>y=max(0,x)</a:t>
            </a:r>
          </a:p>
        </p:txBody>
      </p:sp>
      <p:sp>
        <p:nvSpPr>
          <p:cNvPr id="42" name="Freeform 41"/>
          <p:cNvSpPr/>
          <p:nvPr/>
        </p:nvSpPr>
        <p:spPr>
          <a:xfrm>
            <a:off x="2987040" y="4175760"/>
            <a:ext cx="1211580" cy="632460"/>
          </a:xfrm>
          <a:custGeom>
            <a:avLst/>
            <a:gdLst>
              <a:gd name="connsiteX0" fmla="*/ 0 w 1211580"/>
              <a:gd name="connsiteY0" fmla="*/ 0 h 632460"/>
              <a:gd name="connsiteX1" fmla="*/ 335280 w 1211580"/>
              <a:gd name="connsiteY1" fmla="*/ 434340 h 632460"/>
              <a:gd name="connsiteX2" fmla="*/ 1211580 w 1211580"/>
              <a:gd name="connsiteY2" fmla="*/ 632460 h 632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11580" h="632460">
                <a:moveTo>
                  <a:pt x="0" y="0"/>
                </a:moveTo>
                <a:cubicBezTo>
                  <a:pt x="66675" y="164465"/>
                  <a:pt x="133350" y="328930"/>
                  <a:pt x="335280" y="434340"/>
                </a:cubicBezTo>
                <a:cubicBezTo>
                  <a:pt x="537210" y="539750"/>
                  <a:pt x="874395" y="586105"/>
                  <a:pt x="1211580" y="632460"/>
                </a:cubicBezTo>
              </a:path>
            </a:pathLst>
          </a:custGeom>
          <a:noFill/>
          <a:ln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4221480" y="4640580"/>
            <a:ext cx="10210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7030A0"/>
                </a:solidFill>
                <a:latin typeface="Ink Free" panose="03080402000500000000" pitchFamily="66" charset="0"/>
              </a:rPr>
              <a:t>Weights</a:t>
            </a:r>
          </a:p>
        </p:txBody>
      </p:sp>
      <p:sp>
        <p:nvSpPr>
          <p:cNvPr id="44" name="Freeform 43"/>
          <p:cNvSpPr/>
          <p:nvPr/>
        </p:nvSpPr>
        <p:spPr>
          <a:xfrm>
            <a:off x="3573780" y="3589020"/>
            <a:ext cx="1325880" cy="632460"/>
          </a:xfrm>
          <a:custGeom>
            <a:avLst/>
            <a:gdLst>
              <a:gd name="connsiteX0" fmla="*/ 0 w 1211580"/>
              <a:gd name="connsiteY0" fmla="*/ 0 h 632460"/>
              <a:gd name="connsiteX1" fmla="*/ 335280 w 1211580"/>
              <a:gd name="connsiteY1" fmla="*/ 434340 h 632460"/>
              <a:gd name="connsiteX2" fmla="*/ 1211580 w 1211580"/>
              <a:gd name="connsiteY2" fmla="*/ 632460 h 632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11580" h="632460">
                <a:moveTo>
                  <a:pt x="0" y="0"/>
                </a:moveTo>
                <a:cubicBezTo>
                  <a:pt x="66675" y="164465"/>
                  <a:pt x="133350" y="328930"/>
                  <a:pt x="335280" y="434340"/>
                </a:cubicBezTo>
                <a:cubicBezTo>
                  <a:pt x="537210" y="539750"/>
                  <a:pt x="874395" y="586105"/>
                  <a:pt x="1211580" y="632460"/>
                </a:cubicBezTo>
              </a:path>
            </a:pathLst>
          </a:custGeom>
          <a:noFill/>
          <a:ln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4861560" y="3924300"/>
            <a:ext cx="13639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7030A0"/>
                </a:solidFill>
                <a:latin typeface="Ink Free" panose="03080402000500000000" pitchFamily="66" charset="0"/>
              </a:rPr>
              <a:t>Activation of the node</a:t>
            </a:r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9161" y="1977390"/>
            <a:ext cx="1150619" cy="89356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6" name="TextBox 25"/>
          <p:cNvSpPr txBox="1"/>
          <p:nvPr/>
        </p:nvSpPr>
        <p:spPr>
          <a:xfrm>
            <a:off x="975360" y="5402580"/>
            <a:ext cx="13639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7030A0"/>
                </a:solidFill>
                <a:latin typeface="Ink Free" panose="03080402000500000000" pitchFamily="66" charset="0"/>
              </a:rPr>
              <a:t>Activation of the node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1744980" y="4579620"/>
            <a:ext cx="160020" cy="80772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464820" y="1257300"/>
            <a:ext cx="13639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7030A0"/>
                </a:solidFill>
                <a:latin typeface="Ink Free" panose="03080402000500000000" pitchFamily="66" charset="0"/>
              </a:rPr>
              <a:t>Activation of the node</a:t>
            </a:r>
          </a:p>
        </p:txBody>
      </p:sp>
      <p:cxnSp>
        <p:nvCxnSpPr>
          <p:cNvPr id="48" name="Straight Arrow Connector 47"/>
          <p:cNvCxnSpPr/>
          <p:nvPr/>
        </p:nvCxnSpPr>
        <p:spPr>
          <a:xfrm>
            <a:off x="1257300" y="1859280"/>
            <a:ext cx="449580" cy="43434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1958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1" y="238352"/>
            <a:ext cx="8229600" cy="499085"/>
          </a:xfrm>
        </p:spPr>
        <p:txBody>
          <a:bodyPr/>
          <a:lstStyle/>
          <a:p>
            <a:r>
              <a:rPr lang="en-US" dirty="0">
                <a:latin typeface="Ink Free" panose="03080402000500000000" pitchFamily="66" charset="0"/>
              </a:rPr>
              <a:t>But…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5BE60-32A0-448A-BFFD-62EC07D68B3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98220" y="6149340"/>
            <a:ext cx="69037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Ink Free" panose="03080402000500000000" pitchFamily="66" charset="0"/>
              </a:rPr>
              <a:t>Enter Multilayer </a:t>
            </a:r>
            <a:r>
              <a:rPr lang="en-US" sz="2400" dirty="0">
                <a:latin typeface="Ink Free" panose="03080402000500000000" pitchFamily="66" charset="0"/>
              </a:rPr>
              <a:t>Perceptrons!</a:t>
            </a:r>
          </a:p>
        </p:txBody>
      </p:sp>
      <p:grpSp>
        <p:nvGrpSpPr>
          <p:cNvPr id="35" name="Group 34"/>
          <p:cNvGrpSpPr/>
          <p:nvPr/>
        </p:nvGrpSpPr>
        <p:grpSpPr>
          <a:xfrm>
            <a:off x="1280160" y="1402080"/>
            <a:ext cx="2613660" cy="2156460"/>
            <a:chOff x="1280160" y="1402080"/>
            <a:chExt cx="2613660" cy="2156460"/>
          </a:xfrm>
        </p:grpSpPr>
        <p:sp>
          <p:nvSpPr>
            <p:cNvPr id="6" name="Oval 5"/>
            <p:cNvSpPr/>
            <p:nvPr/>
          </p:nvSpPr>
          <p:spPr>
            <a:xfrm>
              <a:off x="1813560" y="1828800"/>
              <a:ext cx="266700" cy="27432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2240280" y="1882140"/>
              <a:ext cx="266700" cy="27432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1684020" y="2263140"/>
              <a:ext cx="266700" cy="27432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2369820" y="1402080"/>
              <a:ext cx="266700" cy="27432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2674620" y="1775460"/>
              <a:ext cx="266700" cy="27432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2232660" y="2324100"/>
              <a:ext cx="266700" cy="27432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2186940" y="2788920"/>
              <a:ext cx="266700" cy="274320"/>
            </a:xfrm>
            <a:prstGeom prst="ellipse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2613660" y="2842260"/>
              <a:ext cx="266700" cy="274320"/>
            </a:xfrm>
            <a:prstGeom prst="ellipse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2057400" y="3223260"/>
              <a:ext cx="266700" cy="274320"/>
            </a:xfrm>
            <a:prstGeom prst="ellipse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2743200" y="2362200"/>
              <a:ext cx="266700" cy="274320"/>
            </a:xfrm>
            <a:prstGeom prst="ellipse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3048000" y="2735580"/>
              <a:ext cx="266700" cy="274320"/>
            </a:xfrm>
            <a:prstGeom prst="ellipse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2606040" y="3284220"/>
              <a:ext cx="266700" cy="274320"/>
            </a:xfrm>
            <a:prstGeom prst="ellipse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" name="Straight Connector 18"/>
            <p:cNvCxnSpPr/>
            <p:nvPr/>
          </p:nvCxnSpPr>
          <p:spPr>
            <a:xfrm flipV="1">
              <a:off x="1280160" y="1798320"/>
              <a:ext cx="2613660" cy="137922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/>
          <p:cNvSpPr txBox="1"/>
          <p:nvPr/>
        </p:nvSpPr>
        <p:spPr>
          <a:xfrm>
            <a:off x="4221480" y="1866900"/>
            <a:ext cx="35204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Ink Free" panose="03080402000500000000" pitchFamily="66" charset="0"/>
              </a:rPr>
              <a:t>Applications limited to classifying groups that are linearly classifiable!</a:t>
            </a:r>
          </a:p>
        </p:txBody>
      </p:sp>
      <p:grpSp>
        <p:nvGrpSpPr>
          <p:cNvPr id="36" name="Group 35"/>
          <p:cNvGrpSpPr/>
          <p:nvPr/>
        </p:nvGrpSpPr>
        <p:grpSpPr>
          <a:xfrm>
            <a:off x="3467100" y="3909060"/>
            <a:ext cx="2545080" cy="1783080"/>
            <a:chOff x="3467100" y="3909060"/>
            <a:chExt cx="2545080" cy="1783080"/>
          </a:xfrm>
        </p:grpSpPr>
        <p:sp>
          <p:nvSpPr>
            <p:cNvPr id="21" name="Oval 20"/>
            <p:cNvSpPr/>
            <p:nvPr/>
          </p:nvSpPr>
          <p:spPr>
            <a:xfrm>
              <a:off x="3467100" y="4907280"/>
              <a:ext cx="266700" cy="27432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5699760" y="5181600"/>
              <a:ext cx="266700" cy="27432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4046220" y="4381500"/>
              <a:ext cx="266700" cy="27432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>
              <a:off x="4671060" y="3909060"/>
              <a:ext cx="266700" cy="27432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/>
            <p:cNvSpPr/>
            <p:nvPr/>
          </p:nvSpPr>
          <p:spPr>
            <a:xfrm>
              <a:off x="3931920" y="5417820"/>
              <a:ext cx="266700" cy="27432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>
              <a:off x="5745480" y="4229100"/>
              <a:ext cx="266700" cy="27432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>
              <a:off x="4480560" y="4686300"/>
              <a:ext cx="266700" cy="274320"/>
            </a:xfrm>
            <a:prstGeom prst="ellipse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>
              <a:off x="4907280" y="4739640"/>
              <a:ext cx="266700" cy="274320"/>
            </a:xfrm>
            <a:prstGeom prst="ellipse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/>
            <p:cNvSpPr/>
            <p:nvPr/>
          </p:nvSpPr>
          <p:spPr>
            <a:xfrm>
              <a:off x="4351020" y="5120640"/>
              <a:ext cx="266700" cy="274320"/>
            </a:xfrm>
            <a:prstGeom prst="ellipse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>
              <a:off x="5036820" y="4259580"/>
              <a:ext cx="266700" cy="274320"/>
            </a:xfrm>
            <a:prstGeom prst="ellipse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/>
            <p:cNvSpPr/>
            <p:nvPr/>
          </p:nvSpPr>
          <p:spPr>
            <a:xfrm>
              <a:off x="5341620" y="4632960"/>
              <a:ext cx="266700" cy="274320"/>
            </a:xfrm>
            <a:prstGeom prst="ellipse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>
              <a:off x="4899660" y="5181600"/>
              <a:ext cx="266700" cy="274320"/>
            </a:xfrm>
            <a:prstGeom prst="ellipse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Freeform 32"/>
            <p:cNvSpPr/>
            <p:nvPr/>
          </p:nvSpPr>
          <p:spPr>
            <a:xfrm>
              <a:off x="4291015" y="4107180"/>
              <a:ext cx="1363025" cy="1478280"/>
            </a:xfrm>
            <a:custGeom>
              <a:avLst/>
              <a:gdLst>
                <a:gd name="connsiteX0" fmla="*/ 1065845 w 1363025"/>
                <a:gd name="connsiteY0" fmla="*/ 0 h 1478280"/>
                <a:gd name="connsiteX1" fmla="*/ 989645 w 1363025"/>
                <a:gd name="connsiteY1" fmla="*/ 22860 h 1478280"/>
                <a:gd name="connsiteX2" fmla="*/ 943925 w 1363025"/>
                <a:gd name="connsiteY2" fmla="*/ 38100 h 1478280"/>
                <a:gd name="connsiteX3" fmla="*/ 921065 w 1363025"/>
                <a:gd name="connsiteY3" fmla="*/ 45720 h 1478280"/>
                <a:gd name="connsiteX4" fmla="*/ 867725 w 1363025"/>
                <a:gd name="connsiteY4" fmla="*/ 83820 h 1478280"/>
                <a:gd name="connsiteX5" fmla="*/ 844865 w 1363025"/>
                <a:gd name="connsiteY5" fmla="*/ 99060 h 1478280"/>
                <a:gd name="connsiteX6" fmla="*/ 814385 w 1363025"/>
                <a:gd name="connsiteY6" fmla="*/ 106680 h 1478280"/>
                <a:gd name="connsiteX7" fmla="*/ 761045 w 1363025"/>
                <a:gd name="connsiteY7" fmla="*/ 137160 h 1478280"/>
                <a:gd name="connsiteX8" fmla="*/ 700085 w 1363025"/>
                <a:gd name="connsiteY8" fmla="*/ 160020 h 1478280"/>
                <a:gd name="connsiteX9" fmla="*/ 646745 w 1363025"/>
                <a:gd name="connsiteY9" fmla="*/ 182880 h 1478280"/>
                <a:gd name="connsiteX10" fmla="*/ 555305 w 1363025"/>
                <a:gd name="connsiteY10" fmla="*/ 213360 h 1478280"/>
                <a:gd name="connsiteX11" fmla="*/ 532445 w 1363025"/>
                <a:gd name="connsiteY11" fmla="*/ 220980 h 1478280"/>
                <a:gd name="connsiteX12" fmla="*/ 509585 w 1363025"/>
                <a:gd name="connsiteY12" fmla="*/ 236220 h 1478280"/>
                <a:gd name="connsiteX13" fmla="*/ 463865 w 1363025"/>
                <a:gd name="connsiteY13" fmla="*/ 259080 h 1478280"/>
                <a:gd name="connsiteX14" fmla="*/ 433385 w 1363025"/>
                <a:gd name="connsiteY14" fmla="*/ 281940 h 1478280"/>
                <a:gd name="connsiteX15" fmla="*/ 387665 w 1363025"/>
                <a:gd name="connsiteY15" fmla="*/ 312420 h 1478280"/>
                <a:gd name="connsiteX16" fmla="*/ 372425 w 1363025"/>
                <a:gd name="connsiteY16" fmla="*/ 342900 h 1478280"/>
                <a:gd name="connsiteX17" fmla="*/ 326705 w 1363025"/>
                <a:gd name="connsiteY17" fmla="*/ 381000 h 1478280"/>
                <a:gd name="connsiteX18" fmla="*/ 296225 w 1363025"/>
                <a:gd name="connsiteY18" fmla="*/ 441960 h 1478280"/>
                <a:gd name="connsiteX19" fmla="*/ 273365 w 1363025"/>
                <a:gd name="connsiteY19" fmla="*/ 464820 h 1478280"/>
                <a:gd name="connsiteX20" fmla="*/ 250505 w 1363025"/>
                <a:gd name="connsiteY20" fmla="*/ 495300 h 1478280"/>
                <a:gd name="connsiteX21" fmla="*/ 220025 w 1363025"/>
                <a:gd name="connsiteY21" fmla="*/ 525780 h 1478280"/>
                <a:gd name="connsiteX22" fmla="*/ 181925 w 1363025"/>
                <a:gd name="connsiteY22" fmla="*/ 571500 h 1478280"/>
                <a:gd name="connsiteX23" fmla="*/ 159065 w 1363025"/>
                <a:gd name="connsiteY23" fmla="*/ 617220 h 1478280"/>
                <a:gd name="connsiteX24" fmla="*/ 151445 w 1363025"/>
                <a:gd name="connsiteY24" fmla="*/ 640080 h 1478280"/>
                <a:gd name="connsiteX25" fmla="*/ 136205 w 1363025"/>
                <a:gd name="connsiteY25" fmla="*/ 662940 h 1478280"/>
                <a:gd name="connsiteX26" fmla="*/ 105725 w 1363025"/>
                <a:gd name="connsiteY26" fmla="*/ 723900 h 1478280"/>
                <a:gd name="connsiteX27" fmla="*/ 82865 w 1363025"/>
                <a:gd name="connsiteY27" fmla="*/ 762000 h 1478280"/>
                <a:gd name="connsiteX28" fmla="*/ 67625 w 1363025"/>
                <a:gd name="connsiteY28" fmla="*/ 815340 h 1478280"/>
                <a:gd name="connsiteX29" fmla="*/ 37145 w 1363025"/>
                <a:gd name="connsiteY29" fmla="*/ 883920 h 1478280"/>
                <a:gd name="connsiteX30" fmla="*/ 21905 w 1363025"/>
                <a:gd name="connsiteY30" fmla="*/ 929640 h 1478280"/>
                <a:gd name="connsiteX31" fmla="*/ 14285 w 1363025"/>
                <a:gd name="connsiteY31" fmla="*/ 952500 h 1478280"/>
                <a:gd name="connsiteX32" fmla="*/ 14285 w 1363025"/>
                <a:gd name="connsiteY32" fmla="*/ 1310640 h 1478280"/>
                <a:gd name="connsiteX33" fmla="*/ 29525 w 1363025"/>
                <a:gd name="connsiteY33" fmla="*/ 1333500 h 1478280"/>
                <a:gd name="connsiteX34" fmla="*/ 52385 w 1363025"/>
                <a:gd name="connsiteY34" fmla="*/ 1341120 h 1478280"/>
                <a:gd name="connsiteX35" fmla="*/ 98105 w 1363025"/>
                <a:gd name="connsiteY35" fmla="*/ 1371600 h 1478280"/>
                <a:gd name="connsiteX36" fmla="*/ 98105 w 1363025"/>
                <a:gd name="connsiteY36" fmla="*/ 1371600 h 1478280"/>
                <a:gd name="connsiteX37" fmla="*/ 151445 w 1363025"/>
                <a:gd name="connsiteY37" fmla="*/ 1402080 h 1478280"/>
                <a:gd name="connsiteX38" fmla="*/ 204785 w 1363025"/>
                <a:gd name="connsiteY38" fmla="*/ 1424940 h 1478280"/>
                <a:gd name="connsiteX39" fmla="*/ 227645 w 1363025"/>
                <a:gd name="connsiteY39" fmla="*/ 1440180 h 1478280"/>
                <a:gd name="connsiteX40" fmla="*/ 280985 w 1363025"/>
                <a:gd name="connsiteY40" fmla="*/ 1455420 h 1478280"/>
                <a:gd name="connsiteX41" fmla="*/ 303845 w 1363025"/>
                <a:gd name="connsiteY41" fmla="*/ 1463040 h 1478280"/>
                <a:gd name="connsiteX42" fmla="*/ 357185 w 1363025"/>
                <a:gd name="connsiteY42" fmla="*/ 1470660 h 1478280"/>
                <a:gd name="connsiteX43" fmla="*/ 395285 w 1363025"/>
                <a:gd name="connsiteY43" fmla="*/ 1478280 h 1478280"/>
                <a:gd name="connsiteX44" fmla="*/ 585785 w 1363025"/>
                <a:gd name="connsiteY44" fmla="*/ 1470660 h 1478280"/>
                <a:gd name="connsiteX45" fmla="*/ 707705 w 1363025"/>
                <a:gd name="connsiteY45" fmla="*/ 1440180 h 1478280"/>
                <a:gd name="connsiteX46" fmla="*/ 753425 w 1363025"/>
                <a:gd name="connsiteY46" fmla="*/ 1432560 h 1478280"/>
                <a:gd name="connsiteX47" fmla="*/ 791525 w 1363025"/>
                <a:gd name="connsiteY47" fmla="*/ 1417320 h 1478280"/>
                <a:gd name="connsiteX48" fmla="*/ 814385 w 1363025"/>
                <a:gd name="connsiteY48" fmla="*/ 1409700 h 1478280"/>
                <a:gd name="connsiteX49" fmla="*/ 867725 w 1363025"/>
                <a:gd name="connsiteY49" fmla="*/ 1379220 h 1478280"/>
                <a:gd name="connsiteX50" fmla="*/ 890585 w 1363025"/>
                <a:gd name="connsiteY50" fmla="*/ 1371600 h 1478280"/>
                <a:gd name="connsiteX51" fmla="*/ 943925 w 1363025"/>
                <a:gd name="connsiteY51" fmla="*/ 1341120 h 1478280"/>
                <a:gd name="connsiteX52" fmla="*/ 989645 w 1363025"/>
                <a:gd name="connsiteY52" fmla="*/ 1287780 h 1478280"/>
                <a:gd name="connsiteX53" fmla="*/ 1020125 w 1363025"/>
                <a:gd name="connsiteY53" fmla="*/ 1264920 h 1478280"/>
                <a:gd name="connsiteX54" fmla="*/ 1042985 w 1363025"/>
                <a:gd name="connsiteY54" fmla="*/ 1242060 h 1478280"/>
                <a:gd name="connsiteX55" fmla="*/ 1088705 w 1363025"/>
                <a:gd name="connsiteY55" fmla="*/ 1211580 h 1478280"/>
                <a:gd name="connsiteX56" fmla="*/ 1126805 w 1363025"/>
                <a:gd name="connsiteY56" fmla="*/ 1165860 h 1478280"/>
                <a:gd name="connsiteX57" fmla="*/ 1157285 w 1363025"/>
                <a:gd name="connsiteY57" fmla="*/ 1120140 h 1478280"/>
                <a:gd name="connsiteX58" fmla="*/ 1180145 w 1363025"/>
                <a:gd name="connsiteY58" fmla="*/ 1089660 h 1478280"/>
                <a:gd name="connsiteX59" fmla="*/ 1203005 w 1363025"/>
                <a:gd name="connsiteY59" fmla="*/ 1043940 h 1478280"/>
                <a:gd name="connsiteX60" fmla="*/ 1241105 w 1363025"/>
                <a:gd name="connsiteY60" fmla="*/ 998220 h 1478280"/>
                <a:gd name="connsiteX61" fmla="*/ 1263965 w 1363025"/>
                <a:gd name="connsiteY61" fmla="*/ 952500 h 1478280"/>
                <a:gd name="connsiteX62" fmla="*/ 1286825 w 1363025"/>
                <a:gd name="connsiteY62" fmla="*/ 929640 h 1478280"/>
                <a:gd name="connsiteX63" fmla="*/ 1294445 w 1363025"/>
                <a:gd name="connsiteY63" fmla="*/ 906780 h 1478280"/>
                <a:gd name="connsiteX64" fmla="*/ 1317305 w 1363025"/>
                <a:gd name="connsiteY64" fmla="*/ 861060 h 1478280"/>
                <a:gd name="connsiteX65" fmla="*/ 1332545 w 1363025"/>
                <a:gd name="connsiteY65" fmla="*/ 754380 h 1478280"/>
                <a:gd name="connsiteX66" fmla="*/ 1340165 w 1363025"/>
                <a:gd name="connsiteY66" fmla="*/ 723900 h 1478280"/>
                <a:gd name="connsiteX67" fmla="*/ 1347785 w 1363025"/>
                <a:gd name="connsiteY67" fmla="*/ 701040 h 1478280"/>
                <a:gd name="connsiteX68" fmla="*/ 1363025 w 1363025"/>
                <a:gd name="connsiteY68" fmla="*/ 640080 h 1478280"/>
                <a:gd name="connsiteX69" fmla="*/ 1355405 w 1363025"/>
                <a:gd name="connsiteY69" fmla="*/ 502920 h 1478280"/>
                <a:gd name="connsiteX70" fmla="*/ 1347785 w 1363025"/>
                <a:gd name="connsiteY70" fmla="*/ 434340 h 1478280"/>
                <a:gd name="connsiteX71" fmla="*/ 1324925 w 1363025"/>
                <a:gd name="connsiteY71" fmla="*/ 289560 h 1478280"/>
                <a:gd name="connsiteX72" fmla="*/ 1317305 w 1363025"/>
                <a:gd name="connsiteY72" fmla="*/ 251460 h 1478280"/>
                <a:gd name="connsiteX73" fmla="*/ 1294445 w 1363025"/>
                <a:gd name="connsiteY73" fmla="*/ 205740 h 1478280"/>
                <a:gd name="connsiteX74" fmla="*/ 1271585 w 1363025"/>
                <a:gd name="connsiteY74" fmla="*/ 152400 h 1478280"/>
                <a:gd name="connsiteX75" fmla="*/ 1241105 w 1363025"/>
                <a:gd name="connsiteY75" fmla="*/ 129540 h 1478280"/>
                <a:gd name="connsiteX76" fmla="*/ 1203005 w 1363025"/>
                <a:gd name="connsiteY76" fmla="*/ 83820 h 1478280"/>
                <a:gd name="connsiteX77" fmla="*/ 1134425 w 1363025"/>
                <a:gd name="connsiteY77" fmla="*/ 60960 h 1478280"/>
                <a:gd name="connsiteX78" fmla="*/ 1073465 w 1363025"/>
                <a:gd name="connsiteY78" fmla="*/ 30480 h 1478280"/>
                <a:gd name="connsiteX79" fmla="*/ 1065845 w 1363025"/>
                <a:gd name="connsiteY79" fmla="*/ 0 h 1478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</a:cxnLst>
              <a:rect l="l" t="t" r="r" b="b"/>
              <a:pathLst>
                <a:path w="1363025" h="1478280">
                  <a:moveTo>
                    <a:pt x="1065845" y="0"/>
                  </a:moveTo>
                  <a:cubicBezTo>
                    <a:pt x="1003785" y="12412"/>
                    <a:pt x="1050909" y="582"/>
                    <a:pt x="989645" y="22860"/>
                  </a:cubicBezTo>
                  <a:cubicBezTo>
                    <a:pt x="974548" y="28350"/>
                    <a:pt x="959165" y="33020"/>
                    <a:pt x="943925" y="38100"/>
                  </a:cubicBezTo>
                  <a:cubicBezTo>
                    <a:pt x="936305" y="40640"/>
                    <a:pt x="927748" y="41265"/>
                    <a:pt x="921065" y="45720"/>
                  </a:cubicBezTo>
                  <a:cubicBezTo>
                    <a:pt x="867191" y="81636"/>
                    <a:pt x="933886" y="36562"/>
                    <a:pt x="867725" y="83820"/>
                  </a:cubicBezTo>
                  <a:cubicBezTo>
                    <a:pt x="860273" y="89143"/>
                    <a:pt x="853283" y="95452"/>
                    <a:pt x="844865" y="99060"/>
                  </a:cubicBezTo>
                  <a:cubicBezTo>
                    <a:pt x="835239" y="103185"/>
                    <a:pt x="824191" y="103003"/>
                    <a:pt x="814385" y="106680"/>
                  </a:cubicBezTo>
                  <a:cubicBezTo>
                    <a:pt x="760948" y="126719"/>
                    <a:pt x="805261" y="115052"/>
                    <a:pt x="761045" y="137160"/>
                  </a:cubicBezTo>
                  <a:cubicBezTo>
                    <a:pt x="720360" y="157502"/>
                    <a:pt x="733060" y="146830"/>
                    <a:pt x="700085" y="160020"/>
                  </a:cubicBezTo>
                  <a:cubicBezTo>
                    <a:pt x="682124" y="167204"/>
                    <a:pt x="664896" y="176193"/>
                    <a:pt x="646745" y="182880"/>
                  </a:cubicBezTo>
                  <a:cubicBezTo>
                    <a:pt x="616597" y="193987"/>
                    <a:pt x="585785" y="203200"/>
                    <a:pt x="555305" y="213360"/>
                  </a:cubicBezTo>
                  <a:cubicBezTo>
                    <a:pt x="547685" y="215900"/>
                    <a:pt x="539128" y="216525"/>
                    <a:pt x="532445" y="220980"/>
                  </a:cubicBezTo>
                  <a:cubicBezTo>
                    <a:pt x="524825" y="226060"/>
                    <a:pt x="517591" y="231772"/>
                    <a:pt x="509585" y="236220"/>
                  </a:cubicBezTo>
                  <a:cubicBezTo>
                    <a:pt x="494690" y="244495"/>
                    <a:pt x="478476" y="250314"/>
                    <a:pt x="463865" y="259080"/>
                  </a:cubicBezTo>
                  <a:cubicBezTo>
                    <a:pt x="452975" y="265614"/>
                    <a:pt x="443789" y="274657"/>
                    <a:pt x="433385" y="281940"/>
                  </a:cubicBezTo>
                  <a:cubicBezTo>
                    <a:pt x="418380" y="292444"/>
                    <a:pt x="387665" y="312420"/>
                    <a:pt x="387665" y="312420"/>
                  </a:cubicBezTo>
                  <a:cubicBezTo>
                    <a:pt x="382585" y="322580"/>
                    <a:pt x="379027" y="333657"/>
                    <a:pt x="372425" y="342900"/>
                  </a:cubicBezTo>
                  <a:cubicBezTo>
                    <a:pt x="359091" y="361568"/>
                    <a:pt x="344933" y="368848"/>
                    <a:pt x="326705" y="381000"/>
                  </a:cubicBezTo>
                  <a:cubicBezTo>
                    <a:pt x="315932" y="407933"/>
                    <a:pt x="313785" y="420889"/>
                    <a:pt x="296225" y="441960"/>
                  </a:cubicBezTo>
                  <a:cubicBezTo>
                    <a:pt x="289326" y="450239"/>
                    <a:pt x="280378" y="456638"/>
                    <a:pt x="273365" y="464820"/>
                  </a:cubicBezTo>
                  <a:cubicBezTo>
                    <a:pt x="265100" y="474463"/>
                    <a:pt x="258868" y="485742"/>
                    <a:pt x="250505" y="495300"/>
                  </a:cubicBezTo>
                  <a:cubicBezTo>
                    <a:pt x="241043" y="506113"/>
                    <a:pt x="228646" y="514285"/>
                    <a:pt x="220025" y="525780"/>
                  </a:cubicBezTo>
                  <a:cubicBezTo>
                    <a:pt x="181354" y="577342"/>
                    <a:pt x="229825" y="539566"/>
                    <a:pt x="181925" y="571500"/>
                  </a:cubicBezTo>
                  <a:cubicBezTo>
                    <a:pt x="162772" y="628959"/>
                    <a:pt x="188608" y="558134"/>
                    <a:pt x="159065" y="617220"/>
                  </a:cubicBezTo>
                  <a:cubicBezTo>
                    <a:pt x="155473" y="624404"/>
                    <a:pt x="155037" y="632896"/>
                    <a:pt x="151445" y="640080"/>
                  </a:cubicBezTo>
                  <a:cubicBezTo>
                    <a:pt x="147349" y="648271"/>
                    <a:pt x="140590" y="654900"/>
                    <a:pt x="136205" y="662940"/>
                  </a:cubicBezTo>
                  <a:cubicBezTo>
                    <a:pt x="125326" y="682884"/>
                    <a:pt x="117414" y="704419"/>
                    <a:pt x="105725" y="723900"/>
                  </a:cubicBezTo>
                  <a:cubicBezTo>
                    <a:pt x="98105" y="736600"/>
                    <a:pt x="89489" y="748753"/>
                    <a:pt x="82865" y="762000"/>
                  </a:cubicBezTo>
                  <a:cubicBezTo>
                    <a:pt x="75527" y="776677"/>
                    <a:pt x="72508" y="800691"/>
                    <a:pt x="67625" y="815340"/>
                  </a:cubicBezTo>
                  <a:cubicBezTo>
                    <a:pt x="41908" y="892492"/>
                    <a:pt x="63700" y="817533"/>
                    <a:pt x="37145" y="883920"/>
                  </a:cubicBezTo>
                  <a:cubicBezTo>
                    <a:pt x="31179" y="898835"/>
                    <a:pt x="26985" y="914400"/>
                    <a:pt x="21905" y="929640"/>
                  </a:cubicBezTo>
                  <a:lnTo>
                    <a:pt x="14285" y="952500"/>
                  </a:lnTo>
                  <a:cubicBezTo>
                    <a:pt x="-5992" y="1094441"/>
                    <a:pt x="-3492" y="1055840"/>
                    <a:pt x="14285" y="1310640"/>
                  </a:cubicBezTo>
                  <a:cubicBezTo>
                    <a:pt x="14922" y="1319776"/>
                    <a:pt x="22374" y="1327779"/>
                    <a:pt x="29525" y="1333500"/>
                  </a:cubicBezTo>
                  <a:cubicBezTo>
                    <a:pt x="35797" y="1338518"/>
                    <a:pt x="45364" y="1337219"/>
                    <a:pt x="52385" y="1341120"/>
                  </a:cubicBezTo>
                  <a:cubicBezTo>
                    <a:pt x="68396" y="1350015"/>
                    <a:pt x="82865" y="1361440"/>
                    <a:pt x="98105" y="1371600"/>
                  </a:cubicBezTo>
                  <a:lnTo>
                    <a:pt x="98105" y="1371600"/>
                  </a:lnTo>
                  <a:cubicBezTo>
                    <a:pt x="128370" y="1401865"/>
                    <a:pt x="110510" y="1391846"/>
                    <a:pt x="151445" y="1402080"/>
                  </a:cubicBezTo>
                  <a:cubicBezTo>
                    <a:pt x="208836" y="1440341"/>
                    <a:pt x="135897" y="1395417"/>
                    <a:pt x="204785" y="1424940"/>
                  </a:cubicBezTo>
                  <a:cubicBezTo>
                    <a:pt x="213203" y="1428548"/>
                    <a:pt x="219454" y="1436084"/>
                    <a:pt x="227645" y="1440180"/>
                  </a:cubicBezTo>
                  <a:cubicBezTo>
                    <a:pt x="239825" y="1446270"/>
                    <a:pt x="269592" y="1452165"/>
                    <a:pt x="280985" y="1455420"/>
                  </a:cubicBezTo>
                  <a:cubicBezTo>
                    <a:pt x="288708" y="1457627"/>
                    <a:pt x="295969" y="1461465"/>
                    <a:pt x="303845" y="1463040"/>
                  </a:cubicBezTo>
                  <a:cubicBezTo>
                    <a:pt x="321457" y="1466562"/>
                    <a:pt x="339469" y="1467707"/>
                    <a:pt x="357185" y="1470660"/>
                  </a:cubicBezTo>
                  <a:cubicBezTo>
                    <a:pt x="369960" y="1472789"/>
                    <a:pt x="382585" y="1475740"/>
                    <a:pt x="395285" y="1478280"/>
                  </a:cubicBezTo>
                  <a:cubicBezTo>
                    <a:pt x="458785" y="1475740"/>
                    <a:pt x="522466" y="1476087"/>
                    <a:pt x="585785" y="1470660"/>
                  </a:cubicBezTo>
                  <a:cubicBezTo>
                    <a:pt x="781280" y="1453903"/>
                    <a:pt x="573197" y="1462598"/>
                    <a:pt x="707705" y="1440180"/>
                  </a:cubicBezTo>
                  <a:lnTo>
                    <a:pt x="753425" y="1432560"/>
                  </a:lnTo>
                  <a:cubicBezTo>
                    <a:pt x="766125" y="1427480"/>
                    <a:pt x="778718" y="1422123"/>
                    <a:pt x="791525" y="1417320"/>
                  </a:cubicBezTo>
                  <a:cubicBezTo>
                    <a:pt x="799046" y="1414500"/>
                    <a:pt x="807002" y="1412864"/>
                    <a:pt x="814385" y="1409700"/>
                  </a:cubicBezTo>
                  <a:cubicBezTo>
                    <a:pt x="907899" y="1369623"/>
                    <a:pt x="791198" y="1417484"/>
                    <a:pt x="867725" y="1379220"/>
                  </a:cubicBezTo>
                  <a:cubicBezTo>
                    <a:pt x="874909" y="1375628"/>
                    <a:pt x="883202" y="1374764"/>
                    <a:pt x="890585" y="1371600"/>
                  </a:cubicBezTo>
                  <a:cubicBezTo>
                    <a:pt x="905929" y="1365024"/>
                    <a:pt x="930420" y="1352374"/>
                    <a:pt x="943925" y="1341120"/>
                  </a:cubicBezTo>
                  <a:cubicBezTo>
                    <a:pt x="993693" y="1299647"/>
                    <a:pt x="939192" y="1338233"/>
                    <a:pt x="989645" y="1287780"/>
                  </a:cubicBezTo>
                  <a:cubicBezTo>
                    <a:pt x="998625" y="1278800"/>
                    <a:pt x="1010482" y="1273185"/>
                    <a:pt x="1020125" y="1264920"/>
                  </a:cubicBezTo>
                  <a:cubicBezTo>
                    <a:pt x="1028307" y="1257907"/>
                    <a:pt x="1034479" y="1248676"/>
                    <a:pt x="1042985" y="1242060"/>
                  </a:cubicBezTo>
                  <a:cubicBezTo>
                    <a:pt x="1057443" y="1230815"/>
                    <a:pt x="1088705" y="1211580"/>
                    <a:pt x="1088705" y="1211580"/>
                  </a:cubicBezTo>
                  <a:cubicBezTo>
                    <a:pt x="1130306" y="1128378"/>
                    <a:pt x="1076543" y="1223303"/>
                    <a:pt x="1126805" y="1165860"/>
                  </a:cubicBezTo>
                  <a:cubicBezTo>
                    <a:pt x="1138866" y="1152076"/>
                    <a:pt x="1146295" y="1134793"/>
                    <a:pt x="1157285" y="1120140"/>
                  </a:cubicBezTo>
                  <a:cubicBezTo>
                    <a:pt x="1164905" y="1109980"/>
                    <a:pt x="1172763" y="1099994"/>
                    <a:pt x="1180145" y="1089660"/>
                  </a:cubicBezTo>
                  <a:cubicBezTo>
                    <a:pt x="1216541" y="1038705"/>
                    <a:pt x="1177841" y="1094268"/>
                    <a:pt x="1203005" y="1043940"/>
                  </a:cubicBezTo>
                  <a:cubicBezTo>
                    <a:pt x="1217194" y="1015561"/>
                    <a:pt x="1220039" y="1023499"/>
                    <a:pt x="1241105" y="998220"/>
                  </a:cubicBezTo>
                  <a:cubicBezTo>
                    <a:pt x="1301056" y="926279"/>
                    <a:pt x="1218143" y="1021233"/>
                    <a:pt x="1263965" y="952500"/>
                  </a:cubicBezTo>
                  <a:cubicBezTo>
                    <a:pt x="1269943" y="943534"/>
                    <a:pt x="1279205" y="937260"/>
                    <a:pt x="1286825" y="929640"/>
                  </a:cubicBezTo>
                  <a:cubicBezTo>
                    <a:pt x="1289365" y="922020"/>
                    <a:pt x="1290853" y="913964"/>
                    <a:pt x="1294445" y="906780"/>
                  </a:cubicBezTo>
                  <a:cubicBezTo>
                    <a:pt x="1313069" y="869531"/>
                    <a:pt x="1307728" y="899366"/>
                    <a:pt x="1317305" y="861060"/>
                  </a:cubicBezTo>
                  <a:cubicBezTo>
                    <a:pt x="1329680" y="811562"/>
                    <a:pt x="1323062" y="816021"/>
                    <a:pt x="1332545" y="754380"/>
                  </a:cubicBezTo>
                  <a:cubicBezTo>
                    <a:pt x="1334137" y="744029"/>
                    <a:pt x="1337288" y="733970"/>
                    <a:pt x="1340165" y="723900"/>
                  </a:cubicBezTo>
                  <a:cubicBezTo>
                    <a:pt x="1342372" y="716177"/>
                    <a:pt x="1345672" y="708789"/>
                    <a:pt x="1347785" y="701040"/>
                  </a:cubicBezTo>
                  <a:cubicBezTo>
                    <a:pt x="1353296" y="680833"/>
                    <a:pt x="1363025" y="640080"/>
                    <a:pt x="1363025" y="640080"/>
                  </a:cubicBezTo>
                  <a:cubicBezTo>
                    <a:pt x="1360485" y="594360"/>
                    <a:pt x="1358788" y="548585"/>
                    <a:pt x="1355405" y="502920"/>
                  </a:cubicBezTo>
                  <a:cubicBezTo>
                    <a:pt x="1353706" y="479982"/>
                    <a:pt x="1349695" y="457261"/>
                    <a:pt x="1347785" y="434340"/>
                  </a:cubicBezTo>
                  <a:cubicBezTo>
                    <a:pt x="1336897" y="303681"/>
                    <a:pt x="1357989" y="355688"/>
                    <a:pt x="1324925" y="289560"/>
                  </a:cubicBezTo>
                  <a:cubicBezTo>
                    <a:pt x="1322385" y="276860"/>
                    <a:pt x="1321853" y="263587"/>
                    <a:pt x="1317305" y="251460"/>
                  </a:cubicBezTo>
                  <a:cubicBezTo>
                    <a:pt x="1277230" y="144593"/>
                    <a:pt x="1322835" y="305105"/>
                    <a:pt x="1294445" y="205740"/>
                  </a:cubicBezTo>
                  <a:cubicBezTo>
                    <a:pt x="1287450" y="181257"/>
                    <a:pt x="1290146" y="170961"/>
                    <a:pt x="1271585" y="152400"/>
                  </a:cubicBezTo>
                  <a:cubicBezTo>
                    <a:pt x="1262605" y="143420"/>
                    <a:pt x="1250085" y="138520"/>
                    <a:pt x="1241105" y="129540"/>
                  </a:cubicBezTo>
                  <a:cubicBezTo>
                    <a:pt x="1227077" y="115512"/>
                    <a:pt x="1217832" y="97000"/>
                    <a:pt x="1203005" y="83820"/>
                  </a:cubicBezTo>
                  <a:cubicBezTo>
                    <a:pt x="1184687" y="67537"/>
                    <a:pt x="1156589" y="65393"/>
                    <a:pt x="1134425" y="60960"/>
                  </a:cubicBezTo>
                  <a:cubicBezTo>
                    <a:pt x="1114105" y="50800"/>
                    <a:pt x="1095018" y="37664"/>
                    <a:pt x="1073465" y="30480"/>
                  </a:cubicBezTo>
                  <a:lnTo>
                    <a:pt x="1065845" y="0"/>
                  </a:lnTo>
                  <a:close/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6172200" y="4282440"/>
            <a:ext cx="23774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Ink Free" panose="03080402000500000000" pitchFamily="66" charset="0"/>
              </a:rPr>
              <a:t>Simple perceptron not good enough</a:t>
            </a:r>
          </a:p>
        </p:txBody>
      </p:sp>
    </p:spTree>
    <p:extLst>
      <p:ext uri="{BB962C8B-B14F-4D97-AF65-F5344CB8AC3E}">
        <p14:creationId xmlns:p14="http://schemas.microsoft.com/office/powerpoint/2010/main" val="111634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0" grpId="0"/>
      <p:bldP spid="3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Ink Free" panose="03080402000500000000" pitchFamily="66" charset="0"/>
              </a:rPr>
              <a:t>Multi-layer Perceptron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5BE60-32A0-448A-BFFD-62EC07D68B3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5440" y="1258252"/>
            <a:ext cx="5668200" cy="4372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169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Ink Free" panose="03080402000500000000" pitchFamily="66" charset="0"/>
              </a:rPr>
              <a:t>Convolutional Neural Nets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5BE60-32A0-448A-BFFD-62EC07D68B3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40" y="1668780"/>
            <a:ext cx="7377869" cy="394716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889760" y="6182975"/>
            <a:ext cx="6629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Ink Free" panose="03080402000500000000" pitchFamily="66" charset="0"/>
              </a:rPr>
              <a:t>https://towardsdatascience.com/a-comprehensive-guide-to-convolutional-neural-networks-the-eli5-way-3bd2b1164a53</a:t>
            </a:r>
          </a:p>
        </p:txBody>
      </p:sp>
    </p:spTree>
    <p:extLst>
      <p:ext uri="{BB962C8B-B14F-4D97-AF65-F5344CB8AC3E}">
        <p14:creationId xmlns:p14="http://schemas.microsoft.com/office/powerpoint/2010/main" val="650519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Ink Free" panose="03080402000500000000" pitchFamily="66" charset="0"/>
              </a:rPr>
              <a:t>CNNs used primarily for image recognition</a:t>
            </a:r>
            <a:endParaRPr lang="en-US" dirty="0">
              <a:latin typeface="Ink Free" panose="03080402000500000000" pitchFamily="66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5BE60-32A0-448A-BFFD-62EC07D68B3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920" y="1592580"/>
            <a:ext cx="73152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592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Ink Free" panose="03080402000500000000" pitchFamily="66" charset="0"/>
              </a:rPr>
              <a:t>What does convolution mean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5BE60-32A0-448A-BFFD-62EC07D68B3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180" y="1144904"/>
            <a:ext cx="6126480" cy="4726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123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648907-AED6-F94E-B5F2-E312D9438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Ink Free" panose="03080402000500000000" pitchFamily="66" charset="0"/>
              </a:rPr>
              <a:t>Today’s lecture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13407B-FB90-2440-9794-DD71ECC55A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i="1" dirty="0">
                <a:latin typeface="Ink Free" panose="03080402000500000000" pitchFamily="66" charset="0"/>
              </a:rPr>
              <a:t>What is a neural network?</a:t>
            </a:r>
          </a:p>
          <a:p>
            <a:endParaRPr lang="en-US" b="1" i="1" dirty="0">
              <a:latin typeface="Ink Free" panose="03080402000500000000" pitchFamily="66" charset="0"/>
            </a:endParaRPr>
          </a:p>
          <a:p>
            <a:r>
              <a:rPr lang="en-US" b="1" i="1" dirty="0">
                <a:latin typeface="Ink Free" panose="03080402000500000000" pitchFamily="66" charset="0"/>
              </a:rPr>
              <a:t>Simple neural network architectures</a:t>
            </a:r>
          </a:p>
          <a:p>
            <a:endParaRPr lang="en-US" b="1" i="1" dirty="0">
              <a:latin typeface="Ink Free" panose="03080402000500000000" pitchFamily="66" charset="0"/>
            </a:endParaRPr>
          </a:p>
          <a:p>
            <a:r>
              <a:rPr lang="en-US" b="1" i="1" dirty="0">
                <a:latin typeface="Ink Free" panose="03080402000500000000" pitchFamily="66" charset="0"/>
              </a:rPr>
              <a:t>Multilayer Perceptrons, CNNs, </a:t>
            </a:r>
            <a:r>
              <a:rPr lang="en-US" b="1" i="1" dirty="0" smtClean="0">
                <a:latin typeface="Ink Free" panose="03080402000500000000" pitchFamily="66" charset="0"/>
              </a:rPr>
              <a:t>RNNs</a:t>
            </a:r>
          </a:p>
          <a:p>
            <a:pPr marL="0" indent="0">
              <a:buNone/>
            </a:pPr>
            <a:endParaRPr lang="en-US" b="1" i="1" dirty="0">
              <a:latin typeface="Ink Free" panose="03080402000500000000" pitchFamily="66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D319AF-2F6A-CD4D-8F6B-1680E76F2F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5BE60-32A0-448A-BFFD-62EC07D68B3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3438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490"/>
    </mc:Choice>
    <mc:Fallback xmlns="">
      <p:transition spd="slow" advTm="23490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Ink Free" panose="03080402000500000000" pitchFamily="66" charset="0"/>
              </a:rPr>
              <a:t>An example of how CNN and filters 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5BE60-32A0-448A-BFFD-62EC07D68B3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960120" y="1010335"/>
            <a:ext cx="72009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Ink Free" panose="03080402000500000000" pitchFamily="66" charset="0"/>
              </a:rPr>
              <a:t>https://www.youtube.com/watch?v=pj9-rr1wDhM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075" y="1493471"/>
            <a:ext cx="7191325" cy="4977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525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Ink Free" panose="03080402000500000000" pitchFamily="66" charset="0"/>
              </a:rPr>
              <a:t>An example of how CNN and filters 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5BE60-32A0-448A-BFFD-62EC07D68B3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960120" y="1010335"/>
            <a:ext cx="72009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Ink Free" panose="03080402000500000000" pitchFamily="66" charset="0"/>
              </a:rPr>
              <a:t>https://www.youtube.com/watch?v=pj9-rr1wDhM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908" y="1544076"/>
            <a:ext cx="7915812" cy="5040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572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smtClean="0">
                <a:latin typeface="Ink Free" panose="03080402000500000000" pitchFamily="66" charset="0"/>
              </a:rPr>
              <a:t>What are the possible applications of CNNs?</a:t>
            </a:r>
            <a:br>
              <a:rPr lang="en-US" sz="2400" dirty="0" smtClean="0">
                <a:latin typeface="Ink Free" panose="03080402000500000000" pitchFamily="66" charset="0"/>
              </a:rPr>
            </a:br>
            <a:r>
              <a:rPr lang="en-US" sz="2400" dirty="0" smtClean="0">
                <a:latin typeface="Ink Free" panose="03080402000500000000" pitchFamily="66" charset="0"/>
              </a:rPr>
              <a:t>(student responses)</a:t>
            </a:r>
            <a:endParaRPr lang="en-US" sz="2400" dirty="0">
              <a:latin typeface="Ink Free" panose="03080402000500000000" pitchFamily="66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5BE60-32A0-448A-BFFD-62EC07D68B3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0868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Ink Free" panose="03080402000500000000" pitchFamily="66" charset="0"/>
              </a:rPr>
              <a:t>Recurrent Neural Networks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37493"/>
            <a:ext cx="8229600" cy="623668"/>
          </a:xfrm>
        </p:spPr>
        <p:txBody>
          <a:bodyPr>
            <a:noAutofit/>
          </a:bodyPr>
          <a:lstStyle/>
          <a:p>
            <a:r>
              <a:rPr lang="en-US" sz="1800" b="1" dirty="0">
                <a:latin typeface="Ink Free" panose="03080402000500000000" pitchFamily="66" charset="0"/>
              </a:rPr>
              <a:t>Sequence of features is </a:t>
            </a:r>
            <a:r>
              <a:rPr lang="en-US" sz="1800" b="1" dirty="0" smtClean="0">
                <a:latin typeface="Ink Free" panose="03080402000500000000" pitchFamily="66" charset="0"/>
              </a:rPr>
              <a:t>important. RNNs learn on the memory of the previous state.</a:t>
            </a:r>
            <a:endParaRPr lang="en-US" sz="1800" b="1" dirty="0">
              <a:latin typeface="Ink Free" panose="03080402000500000000" pitchFamily="66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5BE60-32A0-448A-BFFD-62EC07D68B3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Ink Free" panose="03080402000500000000" pitchFamily="66" charset="0"/>
              </a:rPr>
              <a:pPr/>
              <a:t>23</a:t>
            </a:fld>
            <a:endParaRPr lang="en-US">
              <a:solidFill>
                <a:prstClr val="black">
                  <a:tint val="75000"/>
                </a:prstClr>
              </a:solidFill>
              <a:latin typeface="Ink Free" panose="03080402000500000000" pitchFamily="66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350" y="1680210"/>
            <a:ext cx="1611630" cy="161163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49580" y="2316480"/>
            <a:ext cx="467868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>
                <a:latin typeface="Ink Free" panose="03080402000500000000" pitchFamily="66" charset="0"/>
              </a:rPr>
              <a:t>I am teaching machine learning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4634" y="3407093"/>
            <a:ext cx="1617345" cy="194223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02920" y="4114800"/>
            <a:ext cx="467868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>
                <a:latin typeface="Ink Free" panose="03080402000500000000" pitchFamily="66" charset="0"/>
              </a:rPr>
              <a:t>Machine learning teaching am I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5326380" y="2552700"/>
            <a:ext cx="10287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5273040" y="4335780"/>
            <a:ext cx="10287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94360" y="5494020"/>
            <a:ext cx="8001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latin typeface="Ink Free" panose="03080402000500000000" pitchFamily="66" charset="0"/>
              </a:rPr>
              <a:t>RNN-based NNs: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1" dirty="0">
                <a:latin typeface="Ink Free" panose="03080402000500000000" pitchFamily="66" charset="0"/>
              </a:rPr>
              <a:t>Long Short Term Memory (LSTM)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1" dirty="0">
                <a:latin typeface="Ink Free" panose="03080402000500000000" pitchFamily="66" charset="0"/>
              </a:rPr>
              <a:t>Gated Recurrent Units (GRU)</a:t>
            </a:r>
          </a:p>
        </p:txBody>
      </p:sp>
    </p:spTree>
    <p:extLst>
      <p:ext uri="{BB962C8B-B14F-4D97-AF65-F5344CB8AC3E}">
        <p14:creationId xmlns:p14="http://schemas.microsoft.com/office/powerpoint/2010/main" val="475390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smtClean="0">
                <a:latin typeface="Ink Free" panose="03080402000500000000" pitchFamily="66" charset="0"/>
              </a:rPr>
              <a:t>What can RNNs be used for?</a:t>
            </a:r>
            <a:br>
              <a:rPr lang="en-US" sz="2400" dirty="0" smtClean="0">
                <a:latin typeface="Ink Free" panose="03080402000500000000" pitchFamily="66" charset="0"/>
              </a:rPr>
            </a:br>
            <a:r>
              <a:rPr lang="en-US" sz="2400" dirty="0" smtClean="0">
                <a:latin typeface="Ink Free" panose="03080402000500000000" pitchFamily="66" charset="0"/>
              </a:rPr>
              <a:t>(student responses)</a:t>
            </a:r>
            <a:endParaRPr lang="en-US" sz="2400" dirty="0">
              <a:latin typeface="Ink Free" panose="03080402000500000000" pitchFamily="66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5BE60-32A0-448A-BFFD-62EC07D68B3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1322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Ink Free" panose="03080402000500000000" pitchFamily="66" charset="0"/>
              </a:rPr>
              <a:t>Example: RNN used for predicting gene structure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5BE60-32A0-448A-BFFD-62EC07D68B3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4075" y="1590675"/>
            <a:ext cx="5411016" cy="483298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714500" y="987475"/>
            <a:ext cx="60121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Ink Free" panose="03080402000500000000" pitchFamily="66" charset="0"/>
              </a:rPr>
              <a:t>https://cs224d.stanford.edu/reports/jessesz.pdf</a:t>
            </a:r>
          </a:p>
        </p:txBody>
      </p:sp>
    </p:spTree>
    <p:extLst>
      <p:ext uri="{BB962C8B-B14F-4D97-AF65-F5344CB8AC3E}">
        <p14:creationId xmlns:p14="http://schemas.microsoft.com/office/powerpoint/2010/main" val="646751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Ink Free" panose="03080402000500000000" pitchFamily="66" charset="0"/>
              </a:rPr>
              <a:t>Platforms used for Deep Learning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5BE60-32A0-448A-BFFD-62EC07D68B3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Ink Free" panose="03080402000500000000" pitchFamily="66" charset="0"/>
              </a:rPr>
              <a:pPr/>
              <a:t>26</a:t>
            </a:fld>
            <a:endParaRPr lang="en-US">
              <a:solidFill>
                <a:prstClr val="black">
                  <a:tint val="75000"/>
                </a:prstClr>
              </a:solidFill>
              <a:latin typeface="Ink Free" panose="03080402000500000000" pitchFamily="66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3563" y="953452"/>
            <a:ext cx="5466398" cy="282917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913120" y="883920"/>
            <a:ext cx="10134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Ink Free" panose="03080402000500000000" pitchFamily="66" charset="0"/>
              </a:rPr>
              <a:t>Deepsense.ai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71500" y="4175760"/>
            <a:ext cx="80848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7030A0"/>
                </a:solidFill>
                <a:latin typeface="Ink Free" panose="03080402000500000000" pitchFamily="66" charset="0"/>
              </a:rPr>
              <a:t>Tensorflow</a:t>
            </a:r>
            <a:r>
              <a:rPr lang="en-US" dirty="0">
                <a:latin typeface="Ink Free" panose="03080402000500000000" pitchFamily="66" charset="0"/>
              </a:rPr>
              <a:t>: Google</a:t>
            </a:r>
          </a:p>
          <a:p>
            <a:r>
              <a:rPr lang="en-US" dirty="0" err="1">
                <a:solidFill>
                  <a:srgbClr val="7030A0"/>
                </a:solidFill>
                <a:latin typeface="Ink Free" panose="03080402000500000000" pitchFamily="66" charset="0"/>
              </a:rPr>
              <a:t>PyTorch</a:t>
            </a:r>
            <a:r>
              <a:rPr lang="en-US" dirty="0">
                <a:latin typeface="Ink Free" panose="03080402000500000000" pitchFamily="66" charset="0"/>
              </a:rPr>
              <a:t>: Facebook (2017)</a:t>
            </a:r>
          </a:p>
          <a:p>
            <a:r>
              <a:rPr lang="en-US" dirty="0" err="1">
                <a:solidFill>
                  <a:srgbClr val="7030A0"/>
                </a:solidFill>
                <a:latin typeface="Ink Free" panose="03080402000500000000" pitchFamily="66" charset="0"/>
              </a:rPr>
              <a:t>Caffe</a:t>
            </a:r>
            <a:r>
              <a:rPr lang="en-US" dirty="0">
                <a:latin typeface="Ink Free" panose="03080402000500000000" pitchFamily="66" charset="0"/>
              </a:rPr>
              <a:t>: UC-Berkeley</a:t>
            </a:r>
          </a:p>
          <a:p>
            <a:r>
              <a:rPr lang="en-US" dirty="0" err="1">
                <a:solidFill>
                  <a:srgbClr val="7030A0"/>
                </a:solidFill>
                <a:latin typeface="Ink Free" panose="03080402000500000000" pitchFamily="66" charset="0"/>
              </a:rPr>
              <a:t>Theano</a:t>
            </a:r>
            <a:r>
              <a:rPr lang="en-US" dirty="0">
                <a:latin typeface="Ink Free" panose="03080402000500000000" pitchFamily="66" charset="0"/>
              </a:rPr>
              <a:t>: Univ. of Montreal</a:t>
            </a:r>
          </a:p>
          <a:p>
            <a:r>
              <a:rPr lang="en-US" dirty="0" err="1">
                <a:solidFill>
                  <a:srgbClr val="7030A0"/>
                </a:solidFill>
                <a:latin typeface="Ink Free" panose="03080402000500000000" pitchFamily="66" charset="0"/>
              </a:rPr>
              <a:t>Keras</a:t>
            </a:r>
            <a:r>
              <a:rPr lang="en-US" dirty="0">
                <a:latin typeface="Ink Free" panose="03080402000500000000" pitchFamily="66" charset="0"/>
              </a:rPr>
              <a:t>: Library that works with </a:t>
            </a:r>
            <a:r>
              <a:rPr lang="en-US" dirty="0" err="1">
                <a:latin typeface="Ink Free" panose="03080402000500000000" pitchFamily="66" charset="0"/>
              </a:rPr>
              <a:t>Theano</a:t>
            </a:r>
            <a:r>
              <a:rPr lang="en-US" dirty="0">
                <a:latin typeface="Ink Free" panose="03080402000500000000" pitchFamily="66" charset="0"/>
              </a:rPr>
              <a:t>, </a:t>
            </a:r>
            <a:r>
              <a:rPr lang="en-US" dirty="0" err="1">
                <a:latin typeface="Ink Free" panose="03080402000500000000" pitchFamily="66" charset="0"/>
              </a:rPr>
              <a:t>TensorFlow</a:t>
            </a:r>
            <a:r>
              <a:rPr lang="en-US" dirty="0">
                <a:latin typeface="Ink Free" panose="03080402000500000000" pitchFamily="66" charset="0"/>
              </a:rPr>
              <a:t>. Standard Python API for neural networks</a:t>
            </a:r>
          </a:p>
        </p:txBody>
      </p:sp>
    </p:spTree>
    <p:extLst>
      <p:ext uri="{BB962C8B-B14F-4D97-AF65-F5344CB8AC3E}">
        <p14:creationId xmlns:p14="http://schemas.microsoft.com/office/powerpoint/2010/main" val="1715427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B8479-01D3-B145-8393-F3D31EB5E9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600" dirty="0"/>
              <a:t>Difference between feature-based ML and deep learning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594226-2D51-6743-B370-67E3EC1A7F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5BE60-32A0-448A-BFFD-62EC07D68B3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740" y="942023"/>
            <a:ext cx="3901440" cy="196549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Rectangle 6"/>
          <p:cNvSpPr/>
          <p:nvPr/>
        </p:nvSpPr>
        <p:spPr>
          <a:xfrm>
            <a:off x="495300" y="2883515"/>
            <a:ext cx="63627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i="1" dirty="0"/>
              <a:t>https://towardsdatascience.com/why-deep-learning-is-needed-over-traditional-machine-learning-1b6a99177063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6000765"/>
              </p:ext>
            </p:extLst>
          </p:nvPr>
        </p:nvGraphicFramePr>
        <p:xfrm>
          <a:off x="426720" y="3454400"/>
          <a:ext cx="8145780" cy="3220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13560">
                  <a:extLst>
                    <a:ext uri="{9D8B030D-6E8A-4147-A177-3AD203B41FA5}">
                      <a16:colId xmlns:a16="http://schemas.microsoft.com/office/drawing/2014/main" val="3746772618"/>
                    </a:ext>
                  </a:extLst>
                </a:gridCol>
                <a:gridCol w="2987040">
                  <a:extLst>
                    <a:ext uri="{9D8B030D-6E8A-4147-A177-3AD203B41FA5}">
                      <a16:colId xmlns:a16="http://schemas.microsoft.com/office/drawing/2014/main" val="3122548006"/>
                    </a:ext>
                  </a:extLst>
                </a:gridCol>
                <a:gridCol w="3345180">
                  <a:extLst>
                    <a:ext uri="{9D8B030D-6E8A-4147-A177-3AD203B41FA5}">
                      <a16:colId xmlns:a16="http://schemas.microsoft.com/office/drawing/2014/main" val="8524737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Property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Feature-based ML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Deep Learning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69664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1" dirty="0"/>
                        <a:t>Input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Needs to be analyzed</a:t>
                      </a:r>
                      <a:r>
                        <a:rPr lang="en-US" sz="1600" baseline="0" dirty="0"/>
                        <a:t> carefully prior to ML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Not</a:t>
                      </a:r>
                      <a:r>
                        <a:rPr lang="en-US" sz="1600" baseline="0" dirty="0"/>
                        <a:t> as extensive pre-processing as </a:t>
                      </a:r>
                      <a:r>
                        <a:rPr lang="en-US" sz="1600" baseline="0" dirty="0">
                          <a:sym typeface="Wingdings" panose="05000000000000000000" pitchFamily="2" charset="2"/>
                        </a:rPr>
                        <a:t>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58815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1" dirty="0"/>
                        <a:t>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For large</a:t>
                      </a:r>
                      <a:r>
                        <a:rPr lang="en-US" sz="1600" baseline="0" dirty="0"/>
                        <a:t> datasets, lots of time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For large datasets, quick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62399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1" dirty="0"/>
                        <a:t>Interpretability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Low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55616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1" dirty="0"/>
                        <a:t>Infrastructure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Regular workstations, HPCs ok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Large datasets require GPUs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49072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1" dirty="0"/>
                        <a:t>Typical use case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Small-</a:t>
                      </a:r>
                      <a:r>
                        <a:rPr lang="en-US" sz="1600" dirty="0" err="1"/>
                        <a:t>ish</a:t>
                      </a:r>
                      <a:r>
                        <a:rPr lang="en-US" sz="1600" dirty="0"/>
                        <a:t> datasets (not</a:t>
                      </a:r>
                      <a:r>
                        <a:rPr lang="en-US" sz="1600" baseline="0" dirty="0"/>
                        <a:t> millions of instances), feature extraction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Extremely</a:t>
                      </a:r>
                      <a:r>
                        <a:rPr lang="en-US" sz="1600" baseline="0" dirty="0"/>
                        <a:t> large datasets,</a:t>
                      </a:r>
                    </a:p>
                    <a:p>
                      <a:r>
                        <a:rPr lang="en-US" sz="1600" baseline="0" dirty="0"/>
                        <a:t>When feature extraction is difficult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7600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1" dirty="0"/>
                        <a:t>Examples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Many areas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Image</a:t>
                      </a:r>
                      <a:r>
                        <a:rPr lang="en-US" sz="1600" baseline="0" dirty="0"/>
                        <a:t> analysis, natural language processing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3911189"/>
                  </a:ext>
                </a:extLst>
              </a:tr>
            </a:tbl>
          </a:graphicData>
        </a:graphic>
      </p:graphicFrame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3715" y="885825"/>
            <a:ext cx="1632585" cy="247570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17191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7029"/>
    </mc:Choice>
    <mc:Fallback xmlns="">
      <p:transition spd="slow" advTm="1370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D8639-548C-0148-96E2-993ABC59F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D2C587-F58E-4C4E-A54A-A61C5B8111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5BE60-32A0-448A-BFFD-62EC07D68B3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" y="1565910"/>
            <a:ext cx="6606540" cy="371617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3695700" y="6179820"/>
            <a:ext cx="15392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of dawn</a:t>
            </a:r>
          </a:p>
        </p:txBody>
      </p:sp>
    </p:spTree>
    <p:extLst>
      <p:ext uri="{BB962C8B-B14F-4D97-AF65-F5344CB8AC3E}">
        <p14:creationId xmlns:p14="http://schemas.microsoft.com/office/powerpoint/2010/main" val="2828534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060"/>
    </mc:Choice>
    <mc:Fallback xmlns="">
      <p:transition spd="slow" advTm="23060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8D776-8F13-AB4C-8A99-962890418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Ink Free" panose="03080402000500000000" pitchFamily="66" charset="0"/>
              </a:rPr>
              <a:t>Neural Networks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357FBE-82F6-264C-875E-DB8DCAFCE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5BE60-32A0-448A-BFFD-62EC07D68B3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1280" y="922020"/>
            <a:ext cx="3840480" cy="576072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34306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817"/>
    </mc:Choice>
    <mc:Fallback xmlns="">
      <p:transition spd="slow" advTm="22817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Ink Free" panose="03080402000500000000" pitchFamily="66" charset="0"/>
              </a:rPr>
              <a:t>What are neural networks exactly?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5BE60-32A0-448A-BFFD-62EC07D68B3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Ink Free" panose="03080402000500000000" pitchFamily="66" charset="0"/>
              </a:rPr>
              <a:pPr/>
              <a:t>4</a:t>
            </a:fld>
            <a:endParaRPr lang="en-US" dirty="0">
              <a:solidFill>
                <a:prstClr val="black">
                  <a:tint val="75000"/>
                </a:prstClr>
              </a:solidFill>
              <a:latin typeface="Ink Free" panose="03080402000500000000" pitchFamily="66" charset="0"/>
            </a:endParaRPr>
          </a:p>
        </p:txBody>
      </p:sp>
      <p:sp>
        <p:nvSpPr>
          <p:cNvPr id="5" name="Oval 4"/>
          <p:cNvSpPr/>
          <p:nvPr/>
        </p:nvSpPr>
        <p:spPr>
          <a:xfrm>
            <a:off x="2621280" y="2247900"/>
            <a:ext cx="487680" cy="495300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Ink Free" panose="03080402000500000000" pitchFamily="66" charset="0"/>
            </a:endParaRPr>
          </a:p>
        </p:txBody>
      </p:sp>
      <p:sp>
        <p:nvSpPr>
          <p:cNvPr id="6" name="Oval 5"/>
          <p:cNvSpPr/>
          <p:nvPr/>
        </p:nvSpPr>
        <p:spPr>
          <a:xfrm>
            <a:off x="4046220" y="1485900"/>
            <a:ext cx="487680" cy="495300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Ink Free" panose="03080402000500000000" pitchFamily="66" charset="0"/>
            </a:endParaRPr>
          </a:p>
        </p:txBody>
      </p:sp>
      <p:sp>
        <p:nvSpPr>
          <p:cNvPr id="7" name="Oval 6"/>
          <p:cNvSpPr/>
          <p:nvPr/>
        </p:nvSpPr>
        <p:spPr>
          <a:xfrm>
            <a:off x="4053840" y="2552700"/>
            <a:ext cx="487680" cy="495300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Ink Free" panose="03080402000500000000" pitchFamily="66" charset="0"/>
            </a:endParaRPr>
          </a:p>
        </p:txBody>
      </p:sp>
      <p:sp>
        <p:nvSpPr>
          <p:cNvPr id="8" name="Oval 7"/>
          <p:cNvSpPr/>
          <p:nvPr/>
        </p:nvSpPr>
        <p:spPr>
          <a:xfrm>
            <a:off x="2575560" y="3771900"/>
            <a:ext cx="487680" cy="495300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Ink Free" panose="03080402000500000000" pitchFamily="66" charset="0"/>
            </a:endParaRPr>
          </a:p>
        </p:txBody>
      </p:sp>
      <p:sp>
        <p:nvSpPr>
          <p:cNvPr id="10" name="Oval 9"/>
          <p:cNvSpPr/>
          <p:nvPr/>
        </p:nvSpPr>
        <p:spPr>
          <a:xfrm>
            <a:off x="4069080" y="3665220"/>
            <a:ext cx="487680" cy="495300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Ink Free" panose="03080402000500000000" pitchFamily="66" charset="0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4053840" y="4960620"/>
            <a:ext cx="487680" cy="495300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Ink Free" panose="03080402000500000000" pitchFamily="66" charset="0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5440680" y="2087880"/>
            <a:ext cx="487680" cy="495300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Ink Free" panose="03080402000500000000" pitchFamily="66" charset="0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5494020" y="3230880"/>
            <a:ext cx="487680" cy="495300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Ink Free" panose="03080402000500000000" pitchFamily="66" charset="0"/>
            </a:endParaRPr>
          </a:p>
        </p:txBody>
      </p:sp>
      <p:sp>
        <p:nvSpPr>
          <p:cNvPr id="55" name="Rounded Rectangle 54"/>
          <p:cNvSpPr/>
          <p:nvPr/>
        </p:nvSpPr>
        <p:spPr>
          <a:xfrm>
            <a:off x="2468880" y="1866900"/>
            <a:ext cx="762000" cy="3116580"/>
          </a:xfrm>
          <a:prstGeom prst="round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Ink Free" panose="03080402000500000000" pitchFamily="66" charset="0"/>
            </a:endParaRPr>
          </a:p>
        </p:txBody>
      </p:sp>
      <p:sp>
        <p:nvSpPr>
          <p:cNvPr id="56" name="Rounded Rectangle 55"/>
          <p:cNvSpPr/>
          <p:nvPr/>
        </p:nvSpPr>
        <p:spPr>
          <a:xfrm>
            <a:off x="3909060" y="1104900"/>
            <a:ext cx="762000" cy="4648200"/>
          </a:xfrm>
          <a:prstGeom prst="round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Ink Free" panose="03080402000500000000" pitchFamily="66" charset="0"/>
            </a:endParaRPr>
          </a:p>
        </p:txBody>
      </p:sp>
      <p:sp>
        <p:nvSpPr>
          <p:cNvPr id="57" name="Rounded Rectangle 56"/>
          <p:cNvSpPr/>
          <p:nvPr/>
        </p:nvSpPr>
        <p:spPr>
          <a:xfrm>
            <a:off x="5349240" y="1424940"/>
            <a:ext cx="762000" cy="3116580"/>
          </a:xfrm>
          <a:prstGeom prst="round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Ink Free" panose="03080402000500000000" pitchFamily="66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1729740" y="1516380"/>
            <a:ext cx="22174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Ink Free" panose="03080402000500000000" pitchFamily="66" charset="0"/>
              </a:rPr>
              <a:t>Layer 1: Input Layer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3337560" y="807720"/>
            <a:ext cx="21412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Ink Free" panose="03080402000500000000" pitchFamily="66" charset="0"/>
              </a:rPr>
              <a:t>Layer 2: Hidden Layer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2857500" y="6316980"/>
            <a:ext cx="10134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Ink Free" panose="03080402000500000000" pitchFamily="66" charset="0"/>
              </a:rPr>
              <a:t>Neurons</a:t>
            </a:r>
          </a:p>
        </p:txBody>
      </p:sp>
      <p:cxnSp>
        <p:nvCxnSpPr>
          <p:cNvPr id="63" name="Straight Arrow Connector 62"/>
          <p:cNvCxnSpPr/>
          <p:nvPr/>
        </p:nvCxnSpPr>
        <p:spPr>
          <a:xfrm flipV="1">
            <a:off x="3489960" y="5501640"/>
            <a:ext cx="632460" cy="7924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Picture 6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845" y="2870835"/>
            <a:ext cx="805456" cy="824865"/>
          </a:xfrm>
          <a:prstGeom prst="rect">
            <a:avLst/>
          </a:prstGeom>
        </p:spPr>
      </p:pic>
      <p:sp>
        <p:nvSpPr>
          <p:cNvPr id="75" name="TextBox 74"/>
          <p:cNvSpPr txBox="1"/>
          <p:nvPr/>
        </p:nvSpPr>
        <p:spPr>
          <a:xfrm>
            <a:off x="548640" y="2545080"/>
            <a:ext cx="10134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Ink Free" panose="03080402000500000000" pitchFamily="66" charset="0"/>
              </a:rPr>
              <a:t>Input</a:t>
            </a:r>
          </a:p>
        </p:txBody>
      </p:sp>
      <p:grpSp>
        <p:nvGrpSpPr>
          <p:cNvPr id="104" name="Group 103"/>
          <p:cNvGrpSpPr/>
          <p:nvPr/>
        </p:nvGrpSpPr>
        <p:grpSpPr>
          <a:xfrm>
            <a:off x="1429721" y="1695596"/>
            <a:ext cx="5694979" cy="4347481"/>
            <a:chOff x="1429721" y="1695596"/>
            <a:chExt cx="5694979" cy="4347481"/>
          </a:xfrm>
        </p:grpSpPr>
        <p:cxnSp>
          <p:nvCxnSpPr>
            <p:cNvPr id="16" name="Straight Connector 15"/>
            <p:cNvCxnSpPr>
              <a:stCxn id="5" idx="7"/>
              <a:endCxn id="6" idx="2"/>
            </p:cNvCxnSpPr>
            <p:nvPr/>
          </p:nvCxnSpPr>
          <p:spPr>
            <a:xfrm flipV="1">
              <a:off x="3037541" y="1733550"/>
              <a:ext cx="1008679" cy="58688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>
              <a:endCxn id="7" idx="2"/>
            </p:cNvCxnSpPr>
            <p:nvPr/>
          </p:nvCxnSpPr>
          <p:spPr>
            <a:xfrm>
              <a:off x="3075641" y="2419496"/>
              <a:ext cx="978199" cy="38085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>
              <a:endCxn id="10" idx="2"/>
            </p:cNvCxnSpPr>
            <p:nvPr/>
          </p:nvCxnSpPr>
          <p:spPr>
            <a:xfrm>
              <a:off x="3075641" y="2632856"/>
              <a:ext cx="993439" cy="128001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endCxn id="11" idx="1"/>
            </p:cNvCxnSpPr>
            <p:nvPr/>
          </p:nvCxnSpPr>
          <p:spPr>
            <a:xfrm>
              <a:off x="2968961" y="2716676"/>
              <a:ext cx="1156298" cy="231647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8" idx="7"/>
              <a:endCxn id="6" idx="3"/>
            </p:cNvCxnSpPr>
            <p:nvPr/>
          </p:nvCxnSpPr>
          <p:spPr>
            <a:xfrm flipV="1">
              <a:off x="2991821" y="1908665"/>
              <a:ext cx="1125818" cy="193577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>
              <a:endCxn id="7" idx="3"/>
            </p:cNvCxnSpPr>
            <p:nvPr/>
          </p:nvCxnSpPr>
          <p:spPr>
            <a:xfrm flipV="1">
              <a:off x="3052781" y="2975465"/>
              <a:ext cx="1072478" cy="96041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endCxn id="10" idx="3"/>
            </p:cNvCxnSpPr>
            <p:nvPr/>
          </p:nvCxnSpPr>
          <p:spPr>
            <a:xfrm flipV="1">
              <a:off x="3045161" y="4087985"/>
              <a:ext cx="1095338" cy="5363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endCxn id="11" idx="2"/>
            </p:cNvCxnSpPr>
            <p:nvPr/>
          </p:nvCxnSpPr>
          <p:spPr>
            <a:xfrm>
              <a:off x="2991821" y="4202576"/>
              <a:ext cx="1062019" cy="100569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endCxn id="12" idx="1"/>
            </p:cNvCxnSpPr>
            <p:nvPr/>
          </p:nvCxnSpPr>
          <p:spPr>
            <a:xfrm>
              <a:off x="4531061" y="1695596"/>
              <a:ext cx="981038" cy="46481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>
              <a:endCxn id="13" idx="1"/>
            </p:cNvCxnSpPr>
            <p:nvPr/>
          </p:nvCxnSpPr>
          <p:spPr>
            <a:xfrm>
              <a:off x="4523441" y="1802276"/>
              <a:ext cx="1041998" cy="150113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>
              <a:stCxn id="7" idx="7"/>
              <a:endCxn id="12" idx="2"/>
            </p:cNvCxnSpPr>
            <p:nvPr/>
          </p:nvCxnSpPr>
          <p:spPr>
            <a:xfrm flipV="1">
              <a:off x="4470101" y="2335530"/>
              <a:ext cx="970579" cy="28970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>
              <a:endCxn id="13" idx="2"/>
            </p:cNvCxnSpPr>
            <p:nvPr/>
          </p:nvCxnSpPr>
          <p:spPr>
            <a:xfrm>
              <a:off x="4523441" y="2754776"/>
              <a:ext cx="970579" cy="72375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>
              <a:endCxn id="12" idx="3"/>
            </p:cNvCxnSpPr>
            <p:nvPr/>
          </p:nvCxnSpPr>
          <p:spPr>
            <a:xfrm flipV="1">
              <a:off x="4523441" y="2510645"/>
              <a:ext cx="988658" cy="128807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>
              <a:endCxn id="13" idx="3"/>
            </p:cNvCxnSpPr>
            <p:nvPr/>
          </p:nvCxnSpPr>
          <p:spPr>
            <a:xfrm flipV="1">
              <a:off x="4523441" y="3653645"/>
              <a:ext cx="1041998" cy="36605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endCxn id="12" idx="4"/>
            </p:cNvCxnSpPr>
            <p:nvPr/>
          </p:nvCxnSpPr>
          <p:spPr>
            <a:xfrm flipV="1">
              <a:off x="4508201" y="2583180"/>
              <a:ext cx="1176319" cy="248045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>
              <a:endCxn id="13" idx="4"/>
            </p:cNvCxnSpPr>
            <p:nvPr/>
          </p:nvCxnSpPr>
          <p:spPr>
            <a:xfrm flipV="1">
              <a:off x="4508201" y="3726180"/>
              <a:ext cx="1229659" cy="155843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>
              <a:endCxn id="5" idx="2"/>
            </p:cNvCxnSpPr>
            <p:nvPr/>
          </p:nvCxnSpPr>
          <p:spPr>
            <a:xfrm flipV="1">
              <a:off x="1467821" y="2495550"/>
              <a:ext cx="1153459" cy="70880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>
              <a:endCxn id="8" idx="2"/>
            </p:cNvCxnSpPr>
            <p:nvPr/>
          </p:nvCxnSpPr>
          <p:spPr>
            <a:xfrm>
              <a:off x="1429721" y="3288176"/>
              <a:ext cx="1145839" cy="73137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>
              <a:stCxn id="13" idx="6"/>
            </p:cNvCxnSpPr>
            <p:nvPr/>
          </p:nvCxnSpPr>
          <p:spPr>
            <a:xfrm flipV="1">
              <a:off x="5981700" y="3268980"/>
              <a:ext cx="1143000" cy="20955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>
              <a:off x="5925521" y="2373776"/>
              <a:ext cx="1191559" cy="69708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/>
            <p:cNvCxnSpPr/>
            <p:nvPr/>
          </p:nvCxnSpPr>
          <p:spPr>
            <a:xfrm flipH="1" flipV="1">
              <a:off x="5044440" y="4693920"/>
              <a:ext cx="137160" cy="44196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TextBox 77"/>
            <p:cNvSpPr txBox="1"/>
            <p:nvPr/>
          </p:nvSpPr>
          <p:spPr>
            <a:xfrm>
              <a:off x="4701540" y="5212080"/>
              <a:ext cx="101346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 smtClean="0">
                  <a:latin typeface="Ink Free" panose="03080402000500000000" pitchFamily="66" charset="0"/>
                </a:rPr>
                <a:t>Edges with Weights</a:t>
              </a:r>
              <a:endParaRPr lang="en-US" sz="1600" b="1" dirty="0">
                <a:latin typeface="Ink Free" panose="03080402000500000000" pitchFamily="66" charset="0"/>
              </a:endParaRPr>
            </a:p>
          </p:txBody>
        </p:sp>
      </p:grpSp>
      <p:sp>
        <p:nvSpPr>
          <p:cNvPr id="103" name="TextBox 102"/>
          <p:cNvSpPr txBox="1"/>
          <p:nvPr/>
        </p:nvSpPr>
        <p:spPr>
          <a:xfrm>
            <a:off x="6172200" y="5052060"/>
            <a:ext cx="2438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Ink Free" panose="03080402000500000000" pitchFamily="66" charset="0"/>
              </a:rPr>
              <a:t>There can be 100s of layers, hence “deep learning”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4724400" y="1097280"/>
            <a:ext cx="21564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Ink Free" panose="03080402000500000000" pitchFamily="66" charset="0"/>
              </a:rPr>
              <a:t>Layer 3: Hidden Layer</a:t>
            </a:r>
          </a:p>
        </p:txBody>
      </p:sp>
      <p:sp>
        <p:nvSpPr>
          <p:cNvPr id="50" name="Rectangle 49"/>
          <p:cNvSpPr/>
          <p:nvPr/>
        </p:nvSpPr>
        <p:spPr>
          <a:xfrm>
            <a:off x="7688580" y="2743200"/>
            <a:ext cx="815340" cy="8382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Ink Free" panose="03080402000500000000" pitchFamily="66" charset="0"/>
              </a:rPr>
              <a:t>3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7597140" y="2377440"/>
            <a:ext cx="10134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Ink Free" panose="03080402000500000000" pitchFamily="66" charset="0"/>
              </a:rPr>
              <a:t>Output</a:t>
            </a:r>
          </a:p>
        </p:txBody>
      </p:sp>
      <p:sp>
        <p:nvSpPr>
          <p:cNvPr id="54" name="Oval 53"/>
          <p:cNvSpPr/>
          <p:nvPr/>
        </p:nvSpPr>
        <p:spPr>
          <a:xfrm>
            <a:off x="7101840" y="2895600"/>
            <a:ext cx="487680" cy="495300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Ink Free" panose="03080402000500000000" pitchFamily="66" charset="0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6812280" y="1912620"/>
            <a:ext cx="10134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latin typeface="Ink Free" panose="03080402000500000000" pitchFamily="66" charset="0"/>
              </a:rPr>
              <a:t>Layer 4: Output</a:t>
            </a:r>
          </a:p>
          <a:p>
            <a:pPr algn="ctr"/>
            <a:r>
              <a:rPr lang="en-US" sz="1600" b="1" dirty="0" smtClean="0">
                <a:latin typeface="Ink Free" panose="03080402000500000000" pitchFamily="66" charset="0"/>
              </a:rPr>
              <a:t>layer</a:t>
            </a:r>
            <a:endParaRPr lang="en-US" sz="1600" b="1" dirty="0">
              <a:latin typeface="Ink Free" panose="03080402000500000000" pitchFamily="66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37737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5165"/>
    </mc:Choice>
    <mc:Fallback xmlns="">
      <p:transition spd="slow" advTm="851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10" grpId="0" animBg="1"/>
      <p:bldP spid="11" grpId="0" animBg="1"/>
      <p:bldP spid="12" grpId="0" animBg="1"/>
      <p:bldP spid="13" grpId="0" animBg="1"/>
      <p:bldP spid="55" grpId="0" animBg="1"/>
      <p:bldP spid="56" grpId="0" animBg="1"/>
      <p:bldP spid="57" grpId="0" animBg="1"/>
      <p:bldP spid="58" grpId="0"/>
      <p:bldP spid="59" grpId="0"/>
      <p:bldP spid="61" grpId="0"/>
      <p:bldP spid="103" grpId="0"/>
      <p:bldP spid="49" grpId="0"/>
      <p:bldP spid="54" grpId="0" animBg="1"/>
      <p:bldP spid="6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Ink Free" panose="03080402000500000000" pitchFamily="66" charset="0"/>
              </a:rPr>
              <a:t>A better graphic</a:t>
            </a:r>
            <a:endParaRPr lang="en-US" dirty="0">
              <a:latin typeface="Ink Free" panose="03080402000500000000" pitchFamily="66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5BE60-32A0-448A-BFFD-62EC07D68B3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" y="1253070"/>
            <a:ext cx="8108890" cy="4629569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720340" y="6350615"/>
            <a:ext cx="58674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latin typeface="Ink Free" panose="03080402000500000000" pitchFamily="66" charset="0"/>
              </a:rPr>
              <a:t>https://medium.com/ravenprotocol/everything-you-need-to-know-about-neural-networks-6fcc7a15cb4</a:t>
            </a:r>
          </a:p>
        </p:txBody>
      </p:sp>
    </p:spTree>
    <p:extLst>
      <p:ext uri="{BB962C8B-B14F-4D97-AF65-F5344CB8AC3E}">
        <p14:creationId xmlns:p14="http://schemas.microsoft.com/office/powerpoint/2010/main" val="4013798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Ink Free" panose="03080402000500000000" pitchFamily="66" charset="0"/>
              </a:rPr>
              <a:t>Concept of a neuron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5BE60-32A0-448A-BFFD-62EC07D68B3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4251960" y="1623060"/>
            <a:ext cx="487680" cy="495300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727960" y="1173480"/>
            <a:ext cx="487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Ink Free" panose="03080402000500000000" pitchFamily="66" charset="0"/>
              </a:rPr>
              <a:t>x</a:t>
            </a:r>
            <a:r>
              <a:rPr lang="en-US" b="1" baseline="-25000" dirty="0">
                <a:latin typeface="Ink Free" panose="03080402000500000000" pitchFamily="66" charset="0"/>
              </a:rPr>
              <a:t>1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735580" y="2346960"/>
            <a:ext cx="487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Ink Free" panose="03080402000500000000" pitchFamily="66" charset="0"/>
              </a:rPr>
              <a:t>x</a:t>
            </a:r>
            <a:r>
              <a:rPr lang="en-US" b="1" baseline="-25000" dirty="0">
                <a:latin typeface="Ink Free" panose="03080402000500000000" pitchFamily="66" charset="0"/>
              </a:rPr>
              <a:t>2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524500" y="1630680"/>
            <a:ext cx="487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Ink Free" panose="03080402000500000000" pitchFamily="66" charset="0"/>
              </a:rPr>
              <a:t>y</a:t>
            </a:r>
            <a:endParaRPr lang="en-US" b="1" baseline="-25000" dirty="0">
              <a:latin typeface="Ink Free" panose="03080402000500000000" pitchFamily="66" charset="0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3268980" y="1531620"/>
            <a:ext cx="822960" cy="2590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7" idx="3"/>
          </p:cNvCxnSpPr>
          <p:nvPr/>
        </p:nvCxnSpPr>
        <p:spPr>
          <a:xfrm flipV="1">
            <a:off x="3223260" y="2118360"/>
            <a:ext cx="899160" cy="41326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4846320" y="1851660"/>
            <a:ext cx="662940" cy="178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543300" y="1089660"/>
            <a:ext cx="18440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rgbClr val="C00000"/>
                </a:solidFill>
                <a:latin typeface="Ink Free" panose="03080402000500000000" pitchFamily="66" charset="0"/>
              </a:rPr>
              <a:t>Add bias</a:t>
            </a:r>
            <a:endParaRPr lang="en-US" sz="1400" b="1" dirty="0">
              <a:solidFill>
                <a:srgbClr val="C00000"/>
              </a:solidFill>
              <a:latin typeface="Ink Free" panose="03080402000500000000" pitchFamily="66" charset="0"/>
            </a:endParaRPr>
          </a:p>
        </p:txBody>
      </p:sp>
      <p:sp>
        <p:nvSpPr>
          <p:cNvPr id="17" name="Oval 16"/>
          <p:cNvSpPr/>
          <p:nvPr/>
        </p:nvSpPr>
        <p:spPr>
          <a:xfrm>
            <a:off x="4335780" y="3360420"/>
            <a:ext cx="487680" cy="495300"/>
          </a:xfrm>
          <a:prstGeom prst="ellipse">
            <a:avLst/>
          </a:prstGeom>
          <a:solidFill>
            <a:srgbClr val="81DE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2567940" y="2987040"/>
            <a:ext cx="7924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Ink Free" panose="03080402000500000000" pitchFamily="66" charset="0"/>
              </a:rPr>
              <a:t>GC content</a:t>
            </a:r>
            <a:endParaRPr lang="en-US" sz="1200" b="1" baseline="-25000" dirty="0">
              <a:latin typeface="Ink Free" panose="03080402000500000000" pitchFamily="66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362200" y="4091940"/>
            <a:ext cx="1104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Ink Free" panose="03080402000500000000" pitchFamily="66" charset="0"/>
              </a:rPr>
              <a:t>Conservation</a:t>
            </a:r>
            <a:endParaRPr lang="en-US" sz="1200" b="1" baseline="-25000" dirty="0">
              <a:latin typeface="Ink Free" panose="03080402000500000000" pitchFamily="66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303520" y="3421380"/>
            <a:ext cx="3520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Ink Free" panose="03080402000500000000" pitchFamily="66" charset="0"/>
              </a:rPr>
              <a:t>P(Gene, Protein Coding | GC content, Conservation)</a:t>
            </a:r>
            <a:endParaRPr lang="en-US" sz="1200" b="1" baseline="-25000" dirty="0">
              <a:latin typeface="Ink Free" panose="03080402000500000000" pitchFamily="66" charset="0"/>
            </a:endParaRPr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3444240" y="3268980"/>
            <a:ext cx="822960" cy="2590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3413760" y="3832868"/>
            <a:ext cx="899160" cy="36709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4930140" y="3590806"/>
            <a:ext cx="35052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3589020" y="2773680"/>
            <a:ext cx="18440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rgbClr val="C00000"/>
                </a:solidFill>
                <a:latin typeface="Ink Free" panose="03080402000500000000" pitchFamily="66" charset="0"/>
              </a:rPr>
              <a:t>Add </a:t>
            </a:r>
            <a:r>
              <a:rPr lang="en-US" sz="1400" b="1" dirty="0" smtClean="0">
                <a:solidFill>
                  <a:srgbClr val="C00000"/>
                </a:solidFill>
                <a:latin typeface="Ink Free" panose="03080402000500000000" pitchFamily="66" charset="0"/>
              </a:rPr>
              <a:t>bias</a:t>
            </a:r>
            <a:endParaRPr lang="en-US" sz="1400" b="1" dirty="0">
              <a:solidFill>
                <a:srgbClr val="C00000"/>
              </a:solidFill>
              <a:latin typeface="Ink Free" panose="03080402000500000000" pitchFamily="66" charset="0"/>
            </a:endParaRPr>
          </a:p>
        </p:txBody>
      </p:sp>
      <p:sp>
        <p:nvSpPr>
          <p:cNvPr id="27" name="Oval 26"/>
          <p:cNvSpPr/>
          <p:nvPr/>
        </p:nvSpPr>
        <p:spPr>
          <a:xfrm>
            <a:off x="4312920" y="5364480"/>
            <a:ext cx="487680" cy="495300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2446020" y="4991100"/>
            <a:ext cx="8915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Ink Free" panose="03080402000500000000" pitchFamily="66" charset="0"/>
              </a:rPr>
              <a:t>Quarterly profits</a:t>
            </a:r>
            <a:endParaRPr lang="en-US" sz="1200" b="1" baseline="-25000" dirty="0">
              <a:latin typeface="Ink Free" panose="03080402000500000000" pitchFamily="66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339340" y="6096000"/>
            <a:ext cx="1104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Ink Free" panose="03080402000500000000" pitchFamily="66" charset="0"/>
              </a:rPr>
              <a:t>General stock market trend</a:t>
            </a:r>
            <a:endParaRPr lang="en-US" sz="1200" b="1" baseline="-25000" dirty="0">
              <a:latin typeface="Ink Free" panose="03080402000500000000" pitchFamily="66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303520" y="5455920"/>
            <a:ext cx="9372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Ink Free" panose="03080402000500000000" pitchFamily="66" charset="0"/>
              </a:rPr>
              <a:t>Stock price</a:t>
            </a:r>
            <a:endParaRPr lang="en-US" sz="1200" b="1" baseline="-25000" dirty="0">
              <a:latin typeface="Ink Free" panose="03080402000500000000" pitchFamily="66" charset="0"/>
            </a:endParaRPr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3421380" y="5273040"/>
            <a:ext cx="822960" cy="2590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V="1">
            <a:off x="3390900" y="5836928"/>
            <a:ext cx="899160" cy="36709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4907280" y="5594866"/>
            <a:ext cx="35052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3627120" y="4739640"/>
            <a:ext cx="18440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rgbClr val="C00000"/>
                </a:solidFill>
                <a:latin typeface="Ink Free" panose="03080402000500000000" pitchFamily="66" charset="0"/>
              </a:rPr>
              <a:t>Add bias</a:t>
            </a:r>
            <a:endParaRPr lang="en-US" sz="1400" b="1" dirty="0">
              <a:solidFill>
                <a:srgbClr val="C00000"/>
              </a:solidFill>
              <a:latin typeface="Ink Free" panose="03080402000500000000" pitchFamily="66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 rot="1099146">
            <a:off x="3048000" y="1623060"/>
            <a:ext cx="11277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0070C0"/>
                </a:solidFill>
                <a:latin typeface="Ink Free" panose="03080402000500000000" pitchFamily="66" charset="0"/>
              </a:rPr>
              <a:t>Transform</a:t>
            </a:r>
          </a:p>
        </p:txBody>
      </p:sp>
      <p:sp>
        <p:nvSpPr>
          <p:cNvPr id="36" name="TextBox 35"/>
          <p:cNvSpPr txBox="1"/>
          <p:nvPr/>
        </p:nvSpPr>
        <p:spPr>
          <a:xfrm rot="20180931">
            <a:off x="3040379" y="2080260"/>
            <a:ext cx="11277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0070C0"/>
                </a:solidFill>
                <a:latin typeface="Ink Free" panose="03080402000500000000" pitchFamily="66" charset="0"/>
              </a:rPr>
              <a:t>Transform</a:t>
            </a:r>
          </a:p>
        </p:txBody>
      </p:sp>
      <p:sp>
        <p:nvSpPr>
          <p:cNvPr id="37" name="TextBox 36"/>
          <p:cNvSpPr txBox="1"/>
          <p:nvPr/>
        </p:nvSpPr>
        <p:spPr>
          <a:xfrm rot="1099146">
            <a:off x="3215640" y="3337560"/>
            <a:ext cx="11277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0070C0"/>
                </a:solidFill>
                <a:latin typeface="Ink Free" panose="03080402000500000000" pitchFamily="66" charset="0"/>
              </a:rPr>
              <a:t>Transform</a:t>
            </a:r>
          </a:p>
        </p:txBody>
      </p:sp>
      <p:sp>
        <p:nvSpPr>
          <p:cNvPr id="38" name="TextBox 37"/>
          <p:cNvSpPr txBox="1"/>
          <p:nvPr/>
        </p:nvSpPr>
        <p:spPr>
          <a:xfrm rot="20180931">
            <a:off x="3208019" y="3794760"/>
            <a:ext cx="11277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0070C0"/>
                </a:solidFill>
                <a:latin typeface="Ink Free" panose="03080402000500000000" pitchFamily="66" charset="0"/>
              </a:rPr>
              <a:t>Transform</a:t>
            </a:r>
          </a:p>
        </p:txBody>
      </p:sp>
      <p:sp>
        <p:nvSpPr>
          <p:cNvPr id="39" name="TextBox 38"/>
          <p:cNvSpPr txBox="1"/>
          <p:nvPr/>
        </p:nvSpPr>
        <p:spPr>
          <a:xfrm rot="1099146">
            <a:off x="3223260" y="5341620"/>
            <a:ext cx="11277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0070C0"/>
                </a:solidFill>
                <a:latin typeface="Ink Free" panose="03080402000500000000" pitchFamily="66" charset="0"/>
              </a:rPr>
              <a:t>Transform</a:t>
            </a:r>
          </a:p>
        </p:txBody>
      </p:sp>
      <p:sp>
        <p:nvSpPr>
          <p:cNvPr id="40" name="TextBox 39"/>
          <p:cNvSpPr txBox="1"/>
          <p:nvPr/>
        </p:nvSpPr>
        <p:spPr>
          <a:xfrm rot="20180931">
            <a:off x="3215639" y="5798820"/>
            <a:ext cx="11277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0070C0"/>
                </a:solidFill>
                <a:latin typeface="Ink Free" panose="03080402000500000000" pitchFamily="66" charset="0"/>
              </a:rPr>
              <a:t>Transform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4701540" y="1371600"/>
            <a:ext cx="9296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rgbClr val="00B050"/>
                </a:solidFill>
                <a:latin typeface="Ink Free" panose="03080402000500000000" pitchFamily="66" charset="0"/>
              </a:rPr>
              <a:t>Use a function</a:t>
            </a:r>
            <a:endParaRPr lang="en-US" sz="1400" b="1" dirty="0">
              <a:solidFill>
                <a:srgbClr val="00B050"/>
              </a:solidFill>
              <a:latin typeface="Ink Free" panose="03080402000500000000" pitchFamily="66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4655820" y="3040380"/>
            <a:ext cx="9296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00B050"/>
                </a:solidFill>
                <a:latin typeface="Ink Free" panose="03080402000500000000" pitchFamily="66" charset="0"/>
              </a:rPr>
              <a:t>Use a function</a:t>
            </a:r>
            <a:endParaRPr lang="en-US" sz="1400" b="1" dirty="0">
              <a:solidFill>
                <a:srgbClr val="00B050"/>
              </a:solidFill>
              <a:latin typeface="Ink Free" panose="03080402000500000000" pitchFamily="66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4663440" y="5059680"/>
            <a:ext cx="9296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00B050"/>
                </a:solidFill>
                <a:latin typeface="Ink Free" panose="03080402000500000000" pitchFamily="66" charset="0"/>
              </a:rPr>
              <a:t>Use a function</a:t>
            </a:r>
            <a:endParaRPr lang="en-US" sz="1400" b="1" dirty="0">
              <a:solidFill>
                <a:srgbClr val="00B050"/>
              </a:solidFill>
              <a:latin typeface="Ink Free" panose="03080402000500000000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880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/>
      <p:bldP spid="19" grpId="0"/>
      <p:bldP spid="20" grpId="0"/>
      <p:bldP spid="24" grpId="0"/>
      <p:bldP spid="27" grpId="0" animBg="1"/>
      <p:bldP spid="28" grpId="0"/>
      <p:bldP spid="29" grpId="0"/>
      <p:bldP spid="30" grpId="0"/>
      <p:bldP spid="34" grpId="0"/>
      <p:bldP spid="37" grpId="0"/>
      <p:bldP spid="38" grpId="0"/>
      <p:bldP spid="39" grpId="0"/>
      <p:bldP spid="40" grpId="0"/>
      <p:bldP spid="42" grpId="0"/>
      <p:bldP spid="4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Ink Free" panose="03080402000500000000" pitchFamily="66" charset="0"/>
              </a:rPr>
              <a:t>What happens in the neurons?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5BE60-32A0-448A-BFFD-62EC07D68B3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Ink Free" panose="03080402000500000000" pitchFamily="66" charset="0"/>
              </a:rPr>
              <a:pPr/>
              <a:t>7</a:t>
            </a:fld>
            <a:endParaRPr lang="en-US" dirty="0">
              <a:solidFill>
                <a:prstClr val="black">
                  <a:tint val="75000"/>
                </a:prstClr>
              </a:solidFill>
              <a:latin typeface="Ink Free" panose="03080402000500000000" pitchFamily="66" charset="0"/>
            </a:endParaRPr>
          </a:p>
        </p:txBody>
      </p:sp>
      <p:sp>
        <p:nvSpPr>
          <p:cNvPr id="5" name="Oval 4"/>
          <p:cNvSpPr/>
          <p:nvPr/>
        </p:nvSpPr>
        <p:spPr>
          <a:xfrm>
            <a:off x="685800" y="2049780"/>
            <a:ext cx="487680" cy="495300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Ink Free" panose="03080402000500000000" pitchFamily="66" charset="0"/>
            </a:endParaRPr>
          </a:p>
        </p:txBody>
      </p:sp>
      <p:sp>
        <p:nvSpPr>
          <p:cNvPr id="6" name="Oval 5"/>
          <p:cNvSpPr/>
          <p:nvPr/>
        </p:nvSpPr>
        <p:spPr>
          <a:xfrm>
            <a:off x="2308860" y="2766060"/>
            <a:ext cx="487680" cy="495300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Ink Free" panose="03080402000500000000" pitchFamily="66" charset="0"/>
            </a:endParaRPr>
          </a:p>
        </p:txBody>
      </p:sp>
      <p:cxnSp>
        <p:nvCxnSpPr>
          <p:cNvPr id="7" name="Straight Connector 6"/>
          <p:cNvCxnSpPr>
            <a:stCxn id="5" idx="5"/>
            <a:endCxn id="6" idx="2"/>
          </p:cNvCxnSpPr>
          <p:nvPr/>
        </p:nvCxnSpPr>
        <p:spPr>
          <a:xfrm>
            <a:off x="1102061" y="2472545"/>
            <a:ext cx="1206799" cy="54116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348740" y="2362200"/>
            <a:ext cx="10134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Ink Free" panose="03080402000500000000" pitchFamily="66" charset="0"/>
              </a:rPr>
              <a:t>0.12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54380" y="2125980"/>
            <a:ext cx="3505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Ink Free" panose="03080402000500000000" pitchFamily="66" charset="0"/>
              </a:rPr>
              <a:t>2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247900" y="2880360"/>
            <a:ext cx="64008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b="1" dirty="0">
                <a:latin typeface="Ink Free" panose="03080402000500000000" pitchFamily="66" charset="0"/>
              </a:rPr>
              <a:t>3.04</a:t>
            </a:r>
          </a:p>
        </p:txBody>
      </p:sp>
      <p:sp>
        <p:nvSpPr>
          <p:cNvPr id="11" name="Oval 10"/>
          <p:cNvSpPr/>
          <p:nvPr/>
        </p:nvSpPr>
        <p:spPr>
          <a:xfrm>
            <a:off x="693420" y="3596640"/>
            <a:ext cx="487680" cy="495300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Ink Free" panose="03080402000500000000" pitchFamily="66" charset="0"/>
            </a:endParaRPr>
          </a:p>
        </p:txBody>
      </p:sp>
      <p:cxnSp>
        <p:nvCxnSpPr>
          <p:cNvPr id="12" name="Straight Connector 11"/>
          <p:cNvCxnSpPr>
            <a:stCxn id="11" idx="6"/>
            <a:endCxn id="6" idx="3"/>
          </p:cNvCxnSpPr>
          <p:nvPr/>
        </p:nvCxnSpPr>
        <p:spPr>
          <a:xfrm flipV="1">
            <a:off x="1181100" y="3188825"/>
            <a:ext cx="1199179" cy="65546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31520" y="3657600"/>
            <a:ext cx="4114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Ink Free" panose="03080402000500000000" pitchFamily="66" charset="0"/>
              </a:rPr>
              <a:t>6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607820" y="3482340"/>
            <a:ext cx="5029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Ink Free" panose="03080402000500000000" pitchFamily="66" charset="0"/>
              </a:rPr>
              <a:t>0.3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38200" y="2941320"/>
            <a:ext cx="15468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Ink Free" panose="03080402000500000000" pitchFamily="66" charset="0"/>
              </a:rPr>
              <a:t>2*0.12 + 6*0.3</a:t>
            </a:r>
          </a:p>
        </p:txBody>
      </p:sp>
      <p:cxnSp>
        <p:nvCxnSpPr>
          <p:cNvPr id="16" name="Straight Connector 15"/>
          <p:cNvCxnSpPr/>
          <p:nvPr/>
        </p:nvCxnSpPr>
        <p:spPr>
          <a:xfrm>
            <a:off x="2552700" y="1943100"/>
            <a:ext cx="7620" cy="81153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897380" y="1341120"/>
            <a:ext cx="1295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7030A0"/>
                </a:solidFill>
                <a:latin typeface="Ink Free" panose="03080402000500000000" pitchFamily="66" charset="0"/>
              </a:rPr>
              <a:t>Bias value </a:t>
            </a:r>
            <a:r>
              <a:rPr lang="en-US" sz="1600" b="1" dirty="0">
                <a:latin typeface="Ink Free" panose="03080402000500000000" pitchFamily="66" charset="0"/>
              </a:rPr>
              <a:t>(1)</a:t>
            </a:r>
          </a:p>
        </p:txBody>
      </p:sp>
      <p:grpSp>
        <p:nvGrpSpPr>
          <p:cNvPr id="44" name="Group 43"/>
          <p:cNvGrpSpPr/>
          <p:nvPr/>
        </p:nvGrpSpPr>
        <p:grpSpPr>
          <a:xfrm>
            <a:off x="5676900" y="1287780"/>
            <a:ext cx="2506980" cy="2750820"/>
            <a:chOff x="5676900" y="1287780"/>
            <a:chExt cx="2506980" cy="2750820"/>
          </a:xfrm>
        </p:grpSpPr>
        <p:sp>
          <p:nvSpPr>
            <p:cNvPr id="20" name="Oval 19"/>
            <p:cNvSpPr/>
            <p:nvPr/>
          </p:nvSpPr>
          <p:spPr>
            <a:xfrm>
              <a:off x="5676900" y="1996440"/>
              <a:ext cx="487680" cy="495300"/>
            </a:xfrm>
            <a:prstGeom prst="ellipse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Ink Free" panose="03080402000500000000" pitchFamily="66" charset="0"/>
              </a:endParaRPr>
            </a:p>
          </p:txBody>
        </p:sp>
        <p:sp>
          <p:nvSpPr>
            <p:cNvPr id="21" name="Oval 20"/>
            <p:cNvSpPr/>
            <p:nvPr/>
          </p:nvSpPr>
          <p:spPr>
            <a:xfrm>
              <a:off x="7299960" y="2712720"/>
              <a:ext cx="487680" cy="495300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Ink Free" panose="03080402000500000000" pitchFamily="66" charset="0"/>
              </a:endParaRPr>
            </a:p>
          </p:txBody>
        </p:sp>
        <p:cxnSp>
          <p:nvCxnSpPr>
            <p:cNvPr id="22" name="Straight Connector 21"/>
            <p:cNvCxnSpPr>
              <a:stCxn id="20" idx="5"/>
              <a:endCxn id="21" idx="2"/>
            </p:cNvCxnSpPr>
            <p:nvPr/>
          </p:nvCxnSpPr>
          <p:spPr>
            <a:xfrm>
              <a:off x="6093161" y="2419205"/>
              <a:ext cx="1206799" cy="54116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6339840" y="2308860"/>
              <a:ext cx="101346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Ink Free" panose="03080402000500000000" pitchFamily="66" charset="0"/>
                </a:rPr>
                <a:t>0.12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5745480" y="2072640"/>
              <a:ext cx="35052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Ink Free" panose="03080402000500000000" pitchFamily="66" charset="0"/>
                </a:rPr>
                <a:t>2</a:t>
              </a:r>
            </a:p>
          </p:txBody>
        </p:sp>
        <p:sp>
          <p:nvSpPr>
            <p:cNvPr id="26" name="Oval 25"/>
            <p:cNvSpPr/>
            <p:nvPr/>
          </p:nvSpPr>
          <p:spPr>
            <a:xfrm>
              <a:off x="5684520" y="3543300"/>
              <a:ext cx="487680" cy="495300"/>
            </a:xfrm>
            <a:prstGeom prst="ellipse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Ink Free" panose="03080402000500000000" pitchFamily="66" charset="0"/>
              </a:endParaRPr>
            </a:p>
          </p:txBody>
        </p:sp>
        <p:cxnSp>
          <p:nvCxnSpPr>
            <p:cNvPr id="27" name="Straight Connector 26"/>
            <p:cNvCxnSpPr>
              <a:stCxn id="26" idx="6"/>
              <a:endCxn id="21" idx="3"/>
            </p:cNvCxnSpPr>
            <p:nvPr/>
          </p:nvCxnSpPr>
          <p:spPr>
            <a:xfrm flipV="1">
              <a:off x="6172200" y="3135485"/>
              <a:ext cx="1199179" cy="65546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>
              <a:off x="5722620" y="3604260"/>
              <a:ext cx="41148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Ink Free" panose="03080402000500000000" pitchFamily="66" charset="0"/>
                </a:rPr>
                <a:t>6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6690360" y="3429000"/>
              <a:ext cx="62484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Ink Free" panose="03080402000500000000" pitchFamily="66" charset="0"/>
                </a:rPr>
                <a:t>0.3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806440" y="2887980"/>
              <a:ext cx="156972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Ink Free" panose="03080402000500000000" pitchFamily="66" charset="0"/>
                </a:rPr>
                <a:t>2*0.12 + 6*0.3</a:t>
              </a:r>
            </a:p>
          </p:txBody>
        </p:sp>
        <p:cxnSp>
          <p:nvCxnSpPr>
            <p:cNvPr id="31" name="Straight Connector 30"/>
            <p:cNvCxnSpPr/>
            <p:nvPr/>
          </p:nvCxnSpPr>
          <p:spPr>
            <a:xfrm>
              <a:off x="7543800" y="1889760"/>
              <a:ext cx="7620" cy="81153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/>
            <p:cNvSpPr txBox="1"/>
            <p:nvPr/>
          </p:nvSpPr>
          <p:spPr>
            <a:xfrm>
              <a:off x="6888480" y="1287780"/>
              <a:ext cx="1295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Ink Free" panose="03080402000500000000" pitchFamily="66" charset="0"/>
                </a:rPr>
                <a:t>Bias value (1)</a:t>
              </a:r>
            </a:p>
          </p:txBody>
        </p:sp>
      </p:grpSp>
      <p:cxnSp>
        <p:nvCxnSpPr>
          <p:cNvPr id="34" name="Straight Arrow Connector 33"/>
          <p:cNvCxnSpPr/>
          <p:nvPr/>
        </p:nvCxnSpPr>
        <p:spPr>
          <a:xfrm>
            <a:off x="3169920" y="3009900"/>
            <a:ext cx="2247900" cy="762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3291840" y="2720340"/>
            <a:ext cx="19278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7030A0"/>
                </a:solidFill>
                <a:latin typeface="Ink Free" panose="03080402000500000000" pitchFamily="66" charset="0"/>
              </a:rPr>
              <a:t>Activation function </a:t>
            </a:r>
            <a:r>
              <a:rPr lang="en-US" sz="1600" b="1" dirty="0">
                <a:latin typeface="Ink Free" panose="03080402000500000000" pitchFamily="66" charset="0"/>
              </a:rPr>
              <a:t>y=max(0,x)</a:t>
            </a:r>
          </a:p>
        </p:txBody>
      </p:sp>
      <p:cxnSp>
        <p:nvCxnSpPr>
          <p:cNvPr id="36" name="Straight Connector 35"/>
          <p:cNvCxnSpPr>
            <a:stCxn id="39" idx="3"/>
          </p:cNvCxnSpPr>
          <p:nvPr/>
        </p:nvCxnSpPr>
        <p:spPr>
          <a:xfrm flipH="1">
            <a:off x="7772400" y="2510645"/>
            <a:ext cx="581959" cy="36590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/>
          <p:cNvSpPr/>
          <p:nvPr/>
        </p:nvSpPr>
        <p:spPr>
          <a:xfrm>
            <a:off x="8282940" y="2087880"/>
            <a:ext cx="487680" cy="495300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Ink Free" panose="03080402000500000000" pitchFamily="66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769620" y="5341620"/>
            <a:ext cx="78257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Ink Free" panose="03080402000500000000" pitchFamily="66" charset="0"/>
              </a:rPr>
              <a:t>The primary goal of NNs is to find the right combinations of </a:t>
            </a:r>
            <a:r>
              <a:rPr lang="en-US" b="1" dirty="0">
                <a:solidFill>
                  <a:srgbClr val="C00000"/>
                </a:solidFill>
                <a:latin typeface="Ink Free" panose="03080402000500000000" pitchFamily="66" charset="0"/>
              </a:rPr>
              <a:t>weights, biases, activation functions</a:t>
            </a:r>
            <a:r>
              <a:rPr lang="en-US" b="1" dirty="0">
                <a:latin typeface="Ink Free" panose="03080402000500000000" pitchFamily="66" charset="0"/>
              </a:rPr>
              <a:t> </a:t>
            </a:r>
            <a:r>
              <a:rPr lang="en-US" b="1" dirty="0">
                <a:solidFill>
                  <a:srgbClr val="C00000"/>
                </a:solidFill>
                <a:latin typeface="Ink Free" panose="03080402000500000000" pitchFamily="66" charset="0"/>
              </a:rPr>
              <a:t>and neuron layers </a:t>
            </a:r>
            <a:r>
              <a:rPr lang="en-US" b="1" dirty="0">
                <a:latin typeface="Ink Free" panose="03080402000500000000" pitchFamily="66" charset="0"/>
              </a:rPr>
              <a:t>to get the right results</a:t>
            </a:r>
          </a:p>
        </p:txBody>
      </p:sp>
      <p:sp>
        <p:nvSpPr>
          <p:cNvPr id="3" name="Freeform 2"/>
          <p:cNvSpPr/>
          <p:nvPr/>
        </p:nvSpPr>
        <p:spPr>
          <a:xfrm>
            <a:off x="1988820" y="3916680"/>
            <a:ext cx="1211580" cy="632460"/>
          </a:xfrm>
          <a:custGeom>
            <a:avLst/>
            <a:gdLst>
              <a:gd name="connsiteX0" fmla="*/ 0 w 1211580"/>
              <a:gd name="connsiteY0" fmla="*/ 0 h 632460"/>
              <a:gd name="connsiteX1" fmla="*/ 335280 w 1211580"/>
              <a:gd name="connsiteY1" fmla="*/ 434340 h 632460"/>
              <a:gd name="connsiteX2" fmla="*/ 1211580 w 1211580"/>
              <a:gd name="connsiteY2" fmla="*/ 632460 h 632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11580" h="632460">
                <a:moveTo>
                  <a:pt x="0" y="0"/>
                </a:moveTo>
                <a:cubicBezTo>
                  <a:pt x="66675" y="164465"/>
                  <a:pt x="133350" y="328930"/>
                  <a:pt x="335280" y="434340"/>
                </a:cubicBezTo>
                <a:cubicBezTo>
                  <a:pt x="537210" y="539750"/>
                  <a:pt x="874395" y="586105"/>
                  <a:pt x="1211580" y="632460"/>
                </a:cubicBezTo>
              </a:path>
            </a:pathLst>
          </a:custGeom>
          <a:noFill/>
          <a:ln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/>
          <p:cNvSpPr txBox="1"/>
          <p:nvPr/>
        </p:nvSpPr>
        <p:spPr>
          <a:xfrm>
            <a:off x="3223260" y="4381500"/>
            <a:ext cx="10210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7030A0"/>
                </a:solidFill>
                <a:latin typeface="Ink Free" panose="03080402000500000000" pitchFamily="66" charset="0"/>
              </a:rPr>
              <a:t>Weights</a:t>
            </a:r>
          </a:p>
        </p:txBody>
      </p:sp>
      <p:sp>
        <p:nvSpPr>
          <p:cNvPr id="40" name="Freeform 39"/>
          <p:cNvSpPr/>
          <p:nvPr/>
        </p:nvSpPr>
        <p:spPr>
          <a:xfrm>
            <a:off x="2545080" y="3390900"/>
            <a:ext cx="1356360" cy="571500"/>
          </a:xfrm>
          <a:custGeom>
            <a:avLst/>
            <a:gdLst>
              <a:gd name="connsiteX0" fmla="*/ 0 w 1211580"/>
              <a:gd name="connsiteY0" fmla="*/ 0 h 632460"/>
              <a:gd name="connsiteX1" fmla="*/ 335280 w 1211580"/>
              <a:gd name="connsiteY1" fmla="*/ 434340 h 632460"/>
              <a:gd name="connsiteX2" fmla="*/ 1211580 w 1211580"/>
              <a:gd name="connsiteY2" fmla="*/ 632460 h 632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11580" h="632460">
                <a:moveTo>
                  <a:pt x="0" y="0"/>
                </a:moveTo>
                <a:cubicBezTo>
                  <a:pt x="66675" y="164465"/>
                  <a:pt x="133350" y="328930"/>
                  <a:pt x="335280" y="434340"/>
                </a:cubicBezTo>
                <a:cubicBezTo>
                  <a:pt x="537210" y="539750"/>
                  <a:pt x="874395" y="586105"/>
                  <a:pt x="1211580" y="632460"/>
                </a:cubicBezTo>
              </a:path>
            </a:pathLst>
          </a:custGeom>
          <a:noFill/>
          <a:ln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3863340" y="3665220"/>
            <a:ext cx="13639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7030A0"/>
                </a:solidFill>
                <a:latin typeface="Ink Free" panose="03080402000500000000" pitchFamily="66" charset="0"/>
              </a:rPr>
              <a:t>Activation of the node</a:t>
            </a:r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0941" y="1718310"/>
            <a:ext cx="1150619" cy="89356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8" name="TextBox 47"/>
          <p:cNvSpPr txBox="1"/>
          <p:nvPr/>
        </p:nvSpPr>
        <p:spPr>
          <a:xfrm>
            <a:off x="7223760" y="2834640"/>
            <a:ext cx="64008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b="1" dirty="0">
                <a:latin typeface="Ink Free" panose="03080402000500000000" pitchFamily="66" charset="0"/>
              </a:rPr>
              <a:t>3.04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236220" y="4632960"/>
            <a:ext cx="13639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7030A0"/>
                </a:solidFill>
                <a:latin typeface="Ink Free" panose="03080402000500000000" pitchFamily="66" charset="0"/>
              </a:rPr>
              <a:t>Activation of the node</a:t>
            </a:r>
          </a:p>
        </p:txBody>
      </p:sp>
      <p:cxnSp>
        <p:nvCxnSpPr>
          <p:cNvPr id="46" name="Straight Arrow Connector 45"/>
          <p:cNvCxnSpPr/>
          <p:nvPr/>
        </p:nvCxnSpPr>
        <p:spPr>
          <a:xfrm flipV="1">
            <a:off x="861060" y="4160520"/>
            <a:ext cx="83820" cy="4495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297180" y="960120"/>
            <a:ext cx="13639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7030A0"/>
                </a:solidFill>
                <a:latin typeface="Ink Free" panose="03080402000500000000" pitchFamily="66" charset="0"/>
              </a:rPr>
              <a:t>Activation of the node</a:t>
            </a:r>
          </a:p>
        </p:txBody>
      </p:sp>
      <p:cxnSp>
        <p:nvCxnSpPr>
          <p:cNvPr id="49" name="Straight Arrow Connector 48"/>
          <p:cNvCxnSpPr/>
          <p:nvPr/>
        </p:nvCxnSpPr>
        <p:spPr>
          <a:xfrm>
            <a:off x="525780" y="1501140"/>
            <a:ext cx="236220" cy="46482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3868491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3" grpId="0"/>
      <p:bldP spid="14" grpId="0"/>
      <p:bldP spid="15" grpId="0"/>
      <p:bldP spid="17" grpId="0"/>
      <p:bldP spid="35" grpId="0"/>
      <p:bldP spid="39" grpId="0" animBg="1"/>
      <p:bldP spid="41" grpId="0"/>
      <p:bldP spid="3" grpId="0" animBg="1"/>
      <p:bldP spid="38" grpId="0"/>
      <p:bldP spid="40" grpId="0" animBg="1"/>
      <p:bldP spid="43" grpId="0"/>
      <p:bldP spid="48" grpId="0"/>
      <p:bldP spid="42" grpId="0"/>
      <p:bldP spid="4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Ink Free" panose="03080402000500000000" pitchFamily="66" charset="0"/>
              </a:rPr>
              <a:t>What do biases do?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5BE60-32A0-448A-BFFD-62EC07D68B3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716280" y="1607820"/>
            <a:ext cx="487680" cy="495300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Ink Free" panose="03080402000500000000" pitchFamily="66" charset="0"/>
            </a:endParaRPr>
          </a:p>
        </p:txBody>
      </p:sp>
      <p:sp>
        <p:nvSpPr>
          <p:cNvPr id="10" name="Oval 9"/>
          <p:cNvSpPr/>
          <p:nvPr/>
        </p:nvSpPr>
        <p:spPr>
          <a:xfrm>
            <a:off x="2339340" y="2324100"/>
            <a:ext cx="487680" cy="495300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Ink Free" panose="03080402000500000000" pitchFamily="66" charset="0"/>
            </a:endParaRPr>
          </a:p>
        </p:txBody>
      </p:sp>
      <p:cxnSp>
        <p:nvCxnSpPr>
          <p:cNvPr id="11" name="Straight Connector 10"/>
          <p:cNvCxnSpPr>
            <a:stCxn id="9" idx="5"/>
            <a:endCxn id="10" idx="2"/>
          </p:cNvCxnSpPr>
          <p:nvPr/>
        </p:nvCxnSpPr>
        <p:spPr>
          <a:xfrm>
            <a:off x="1132541" y="2030585"/>
            <a:ext cx="1206799" cy="54116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84860" y="1684020"/>
            <a:ext cx="3505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Ink Free" panose="03080402000500000000" pitchFamily="66" charset="0"/>
              </a:rPr>
              <a:t>2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308860" y="2400300"/>
            <a:ext cx="5410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Ink Free" panose="03080402000500000000" pitchFamily="66" charset="0"/>
              </a:rPr>
              <a:t>-1</a:t>
            </a:r>
          </a:p>
        </p:txBody>
      </p:sp>
      <p:sp>
        <p:nvSpPr>
          <p:cNvPr id="15" name="Oval 14"/>
          <p:cNvSpPr/>
          <p:nvPr/>
        </p:nvSpPr>
        <p:spPr>
          <a:xfrm>
            <a:off x="723900" y="3154680"/>
            <a:ext cx="487680" cy="495300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Ink Free" panose="03080402000500000000" pitchFamily="66" charset="0"/>
            </a:endParaRPr>
          </a:p>
        </p:txBody>
      </p:sp>
      <p:cxnSp>
        <p:nvCxnSpPr>
          <p:cNvPr id="16" name="Straight Connector 15"/>
          <p:cNvCxnSpPr>
            <a:stCxn id="15" idx="6"/>
            <a:endCxn id="10" idx="3"/>
          </p:cNvCxnSpPr>
          <p:nvPr/>
        </p:nvCxnSpPr>
        <p:spPr>
          <a:xfrm flipV="1">
            <a:off x="1211580" y="2746865"/>
            <a:ext cx="1199179" cy="65546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762000" y="3215640"/>
            <a:ext cx="4114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Ink Free" panose="03080402000500000000" pitchFamily="66" charset="0"/>
              </a:rPr>
              <a:t>6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3200400" y="2567940"/>
            <a:ext cx="2247900" cy="762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3322320" y="2278380"/>
            <a:ext cx="19278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7030A0"/>
                </a:solidFill>
                <a:latin typeface="Ink Free" panose="03080402000500000000" pitchFamily="66" charset="0"/>
              </a:rPr>
              <a:t>Activation function </a:t>
            </a:r>
            <a:r>
              <a:rPr lang="en-US" sz="1600" b="1" dirty="0">
                <a:latin typeface="Ink Free" panose="03080402000500000000" pitchFamily="66" charset="0"/>
              </a:rPr>
              <a:t>y=max(0,x)</a:t>
            </a: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1421" y="1276350"/>
            <a:ext cx="1150619" cy="89356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0" name="Oval 29"/>
          <p:cNvSpPr/>
          <p:nvPr/>
        </p:nvSpPr>
        <p:spPr>
          <a:xfrm>
            <a:off x="777240" y="4518660"/>
            <a:ext cx="487680" cy="495300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Ink Free" panose="03080402000500000000" pitchFamily="66" charset="0"/>
            </a:endParaRPr>
          </a:p>
        </p:txBody>
      </p:sp>
      <p:sp>
        <p:nvSpPr>
          <p:cNvPr id="31" name="Oval 30"/>
          <p:cNvSpPr/>
          <p:nvPr/>
        </p:nvSpPr>
        <p:spPr>
          <a:xfrm>
            <a:off x="2400300" y="5234940"/>
            <a:ext cx="487680" cy="495300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Ink Free" panose="03080402000500000000" pitchFamily="66" charset="0"/>
            </a:endParaRPr>
          </a:p>
        </p:txBody>
      </p:sp>
      <p:cxnSp>
        <p:nvCxnSpPr>
          <p:cNvPr id="32" name="Straight Connector 31"/>
          <p:cNvCxnSpPr>
            <a:stCxn id="30" idx="5"/>
            <a:endCxn id="31" idx="2"/>
          </p:cNvCxnSpPr>
          <p:nvPr/>
        </p:nvCxnSpPr>
        <p:spPr>
          <a:xfrm>
            <a:off x="1193501" y="4941425"/>
            <a:ext cx="1206799" cy="54116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845820" y="4594860"/>
            <a:ext cx="3505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Ink Free" panose="03080402000500000000" pitchFamily="66" charset="0"/>
              </a:rPr>
              <a:t>2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2369820" y="5311140"/>
            <a:ext cx="5410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Ink Free" panose="03080402000500000000" pitchFamily="66" charset="0"/>
              </a:rPr>
              <a:t>0.5</a:t>
            </a:r>
          </a:p>
        </p:txBody>
      </p:sp>
      <p:sp>
        <p:nvSpPr>
          <p:cNvPr id="35" name="Oval 34"/>
          <p:cNvSpPr/>
          <p:nvPr/>
        </p:nvSpPr>
        <p:spPr>
          <a:xfrm>
            <a:off x="784860" y="6065520"/>
            <a:ext cx="487680" cy="495300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Ink Free" panose="03080402000500000000" pitchFamily="66" charset="0"/>
            </a:endParaRPr>
          </a:p>
        </p:txBody>
      </p:sp>
      <p:cxnSp>
        <p:nvCxnSpPr>
          <p:cNvPr id="36" name="Straight Connector 35"/>
          <p:cNvCxnSpPr>
            <a:stCxn id="35" idx="6"/>
            <a:endCxn id="31" idx="3"/>
          </p:cNvCxnSpPr>
          <p:nvPr/>
        </p:nvCxnSpPr>
        <p:spPr>
          <a:xfrm flipV="1">
            <a:off x="1272540" y="5657705"/>
            <a:ext cx="1199179" cy="65546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822960" y="6126480"/>
            <a:ext cx="4114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Ink Free" panose="03080402000500000000" pitchFamily="66" charset="0"/>
              </a:rPr>
              <a:t>6</a:t>
            </a:r>
          </a:p>
        </p:txBody>
      </p:sp>
      <p:cxnSp>
        <p:nvCxnSpPr>
          <p:cNvPr id="38" name="Straight Connector 37"/>
          <p:cNvCxnSpPr/>
          <p:nvPr/>
        </p:nvCxnSpPr>
        <p:spPr>
          <a:xfrm>
            <a:off x="2644140" y="4411980"/>
            <a:ext cx="7620" cy="81153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1988820" y="3810000"/>
            <a:ext cx="1295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7030A0"/>
                </a:solidFill>
                <a:latin typeface="Ink Free" panose="03080402000500000000" pitchFamily="66" charset="0"/>
              </a:rPr>
              <a:t>Bias value </a:t>
            </a:r>
            <a:r>
              <a:rPr lang="en-US" sz="1600" b="1" dirty="0">
                <a:latin typeface="Ink Free" panose="03080402000500000000" pitchFamily="66" charset="0"/>
              </a:rPr>
              <a:t>(1.5)</a:t>
            </a:r>
          </a:p>
        </p:txBody>
      </p:sp>
      <p:cxnSp>
        <p:nvCxnSpPr>
          <p:cNvPr id="40" name="Straight Arrow Connector 39"/>
          <p:cNvCxnSpPr/>
          <p:nvPr/>
        </p:nvCxnSpPr>
        <p:spPr>
          <a:xfrm>
            <a:off x="3261360" y="5478780"/>
            <a:ext cx="2247900" cy="762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3383280" y="5189220"/>
            <a:ext cx="19278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7030A0"/>
                </a:solidFill>
                <a:latin typeface="Ink Free" panose="03080402000500000000" pitchFamily="66" charset="0"/>
              </a:rPr>
              <a:t>Activation function </a:t>
            </a:r>
            <a:r>
              <a:rPr lang="en-US" sz="1600" b="1" dirty="0">
                <a:latin typeface="Ink Free" panose="03080402000500000000" pitchFamily="66" charset="0"/>
              </a:rPr>
              <a:t>y=max(0,x)</a:t>
            </a: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2381" y="4187190"/>
            <a:ext cx="1150619" cy="89356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3" name="TextBox 42"/>
          <p:cNvSpPr txBox="1"/>
          <p:nvPr/>
        </p:nvSpPr>
        <p:spPr>
          <a:xfrm>
            <a:off x="5615940" y="2278380"/>
            <a:ext cx="27813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Ink Free" panose="03080402000500000000" pitchFamily="66" charset="0"/>
              </a:rPr>
              <a:t>Neuron will not “fire” i.e. send output to next layer</a:t>
            </a:r>
          </a:p>
        </p:txBody>
      </p:sp>
      <p:cxnSp>
        <p:nvCxnSpPr>
          <p:cNvPr id="44" name="Straight Connector 43"/>
          <p:cNvCxnSpPr>
            <a:stCxn id="45" idx="3"/>
          </p:cNvCxnSpPr>
          <p:nvPr/>
        </p:nvCxnSpPr>
        <p:spPr>
          <a:xfrm flipH="1">
            <a:off x="7543800" y="4842365"/>
            <a:ext cx="581959" cy="36590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Oval 44"/>
          <p:cNvSpPr/>
          <p:nvPr/>
        </p:nvSpPr>
        <p:spPr>
          <a:xfrm>
            <a:off x="8054340" y="4419600"/>
            <a:ext cx="487680" cy="495300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Ink Free" panose="03080402000500000000" pitchFamily="66" charset="0"/>
            </a:endParaRPr>
          </a:p>
        </p:txBody>
      </p:sp>
      <p:sp>
        <p:nvSpPr>
          <p:cNvPr id="46" name="Oval 45"/>
          <p:cNvSpPr/>
          <p:nvPr/>
        </p:nvSpPr>
        <p:spPr>
          <a:xfrm>
            <a:off x="5455920" y="4351020"/>
            <a:ext cx="487680" cy="495300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Ink Free" panose="03080402000500000000" pitchFamily="66" charset="0"/>
            </a:endParaRPr>
          </a:p>
        </p:txBody>
      </p:sp>
      <p:sp>
        <p:nvSpPr>
          <p:cNvPr id="47" name="Oval 46"/>
          <p:cNvSpPr/>
          <p:nvPr/>
        </p:nvSpPr>
        <p:spPr>
          <a:xfrm>
            <a:off x="7078980" y="5067300"/>
            <a:ext cx="487680" cy="495300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Ink Free" panose="03080402000500000000" pitchFamily="66" charset="0"/>
            </a:endParaRPr>
          </a:p>
        </p:txBody>
      </p:sp>
      <p:cxnSp>
        <p:nvCxnSpPr>
          <p:cNvPr id="48" name="Straight Connector 47"/>
          <p:cNvCxnSpPr>
            <a:stCxn id="46" idx="5"/>
            <a:endCxn id="47" idx="2"/>
          </p:cNvCxnSpPr>
          <p:nvPr/>
        </p:nvCxnSpPr>
        <p:spPr>
          <a:xfrm>
            <a:off x="5872181" y="4773785"/>
            <a:ext cx="1206799" cy="54116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5524500" y="4427220"/>
            <a:ext cx="3505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Ink Free" panose="03080402000500000000" pitchFamily="66" charset="0"/>
              </a:rPr>
              <a:t>2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7048500" y="5143500"/>
            <a:ext cx="5410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Ink Free" panose="03080402000500000000" pitchFamily="66" charset="0"/>
              </a:rPr>
              <a:t>0.5</a:t>
            </a:r>
          </a:p>
        </p:txBody>
      </p:sp>
      <p:sp>
        <p:nvSpPr>
          <p:cNvPr id="51" name="Oval 50"/>
          <p:cNvSpPr/>
          <p:nvPr/>
        </p:nvSpPr>
        <p:spPr>
          <a:xfrm>
            <a:off x="5463540" y="5897880"/>
            <a:ext cx="487680" cy="495300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Ink Free" panose="03080402000500000000" pitchFamily="66" charset="0"/>
            </a:endParaRPr>
          </a:p>
        </p:txBody>
      </p:sp>
      <p:cxnSp>
        <p:nvCxnSpPr>
          <p:cNvPr id="52" name="Straight Connector 51"/>
          <p:cNvCxnSpPr>
            <a:stCxn id="51" idx="6"/>
            <a:endCxn id="47" idx="3"/>
          </p:cNvCxnSpPr>
          <p:nvPr/>
        </p:nvCxnSpPr>
        <p:spPr>
          <a:xfrm flipV="1">
            <a:off x="5951220" y="5490065"/>
            <a:ext cx="1199179" cy="65546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5501640" y="5958840"/>
            <a:ext cx="4114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Ink Free" panose="03080402000500000000" pitchFamily="66" charset="0"/>
              </a:rPr>
              <a:t>6</a:t>
            </a:r>
          </a:p>
        </p:txBody>
      </p:sp>
      <p:cxnSp>
        <p:nvCxnSpPr>
          <p:cNvPr id="54" name="Straight Connector 53"/>
          <p:cNvCxnSpPr/>
          <p:nvPr/>
        </p:nvCxnSpPr>
        <p:spPr>
          <a:xfrm>
            <a:off x="7322820" y="4244340"/>
            <a:ext cx="7620" cy="81153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6659880" y="3672840"/>
            <a:ext cx="1295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7030A0"/>
                </a:solidFill>
                <a:latin typeface="Ink Free" panose="03080402000500000000" pitchFamily="66" charset="0"/>
              </a:rPr>
              <a:t>Bias value </a:t>
            </a:r>
            <a:r>
              <a:rPr lang="en-US" sz="1600" b="1" dirty="0">
                <a:latin typeface="Ink Free" panose="03080402000500000000" pitchFamily="66" charset="0"/>
              </a:rPr>
              <a:t>(1.5)</a:t>
            </a:r>
          </a:p>
        </p:txBody>
      </p:sp>
    </p:spTree>
    <p:extLst>
      <p:ext uri="{BB962C8B-B14F-4D97-AF65-F5344CB8AC3E}">
        <p14:creationId xmlns:p14="http://schemas.microsoft.com/office/powerpoint/2010/main" val="3330469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 animBg="1"/>
      <p:bldP spid="10" grpId="0" animBg="1"/>
      <p:bldP spid="13" grpId="0"/>
      <p:bldP spid="14" grpId="0"/>
      <p:bldP spid="15" grpId="0" animBg="1"/>
      <p:bldP spid="17" grpId="0"/>
      <p:bldP spid="23" grpId="0"/>
      <p:bldP spid="30" grpId="0" animBg="1"/>
      <p:bldP spid="31" grpId="0" animBg="1"/>
      <p:bldP spid="33" grpId="0"/>
      <p:bldP spid="34" grpId="0"/>
      <p:bldP spid="35" grpId="0" animBg="1"/>
      <p:bldP spid="37" grpId="0"/>
      <p:bldP spid="39" grpId="0"/>
      <p:bldP spid="41" grpId="0"/>
      <p:bldP spid="43" grpId="0"/>
      <p:bldP spid="45" grpId="0" animBg="1"/>
      <p:bldP spid="46" grpId="0" animBg="1"/>
      <p:bldP spid="47" grpId="0" animBg="1"/>
      <p:bldP spid="49" grpId="0"/>
      <p:bldP spid="50" grpId="0"/>
      <p:bldP spid="51" grpId="0" animBg="1"/>
      <p:bldP spid="53" grpId="0"/>
      <p:bldP spid="5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Ink Free" panose="03080402000500000000" pitchFamily="66" charset="0"/>
              </a:rPr>
              <a:t>Activation functions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5BE60-32A0-448A-BFFD-62EC07D68B3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793" y="859156"/>
            <a:ext cx="4593908" cy="587249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12420" y="6341656"/>
            <a:ext cx="4572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i="1" dirty="0"/>
              <a:t>https://himanshuxd.medium.com/activation-functions-sigmoid-relu-leaky-relu-and-softmax-basics-for-neural-networks-and-deep-8d9c70eed91e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478780" y="2125980"/>
            <a:ext cx="17983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Ink Free" panose="03080402000500000000" pitchFamily="66" charset="0"/>
              </a:rPr>
              <a:t>Sigmoidal/logistic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9640" y="2499360"/>
            <a:ext cx="1775460" cy="177546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067300" y="4198620"/>
            <a:ext cx="1295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latin typeface="Ink Free" panose="03080402000500000000" pitchFamily="66" charset="0"/>
              </a:rPr>
              <a:t>tanH</a:t>
            </a:r>
            <a:endParaRPr lang="en-US" sz="1600" b="1" dirty="0">
              <a:latin typeface="Ink Free" panose="03080402000500000000" pitchFamily="66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6540" y="2564130"/>
            <a:ext cx="1947693" cy="151257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TextBox 12"/>
          <p:cNvSpPr txBox="1"/>
          <p:nvPr/>
        </p:nvSpPr>
        <p:spPr>
          <a:xfrm>
            <a:off x="6766560" y="4206240"/>
            <a:ext cx="1676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latin typeface="Ink Free" panose="03080402000500000000" pitchFamily="66" charset="0"/>
              </a:rPr>
              <a:t>ReL</a:t>
            </a:r>
            <a:r>
              <a:rPr lang="en-US" sz="1600" b="1" dirty="0">
                <a:latin typeface="Ink Free" panose="03080402000500000000" pitchFamily="66" charset="0"/>
              </a:rPr>
              <a:t> (and its many variants)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5380" y="4549140"/>
            <a:ext cx="1524000" cy="1143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" name="TextBox 14"/>
          <p:cNvSpPr txBox="1"/>
          <p:nvPr/>
        </p:nvSpPr>
        <p:spPr>
          <a:xfrm>
            <a:off x="4838700" y="5768340"/>
            <a:ext cx="18211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latin typeface="Ink Free" panose="03080402000500000000" pitchFamily="66" charset="0"/>
              </a:rPr>
              <a:t>SoftMax</a:t>
            </a:r>
            <a:r>
              <a:rPr lang="en-US" sz="1600" b="1" dirty="0">
                <a:latin typeface="Ink Free" panose="03080402000500000000" pitchFamily="66" charset="0"/>
              </a:rPr>
              <a:t> (mostly final layer)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6880" y="997267"/>
            <a:ext cx="1638480" cy="1090613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1699689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3" grpId="0"/>
      <p:bldP spid="15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7|20.2|8.7|6.4|3.5|21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8|8.7|4.8|4.6|2|19.9|2.5|20.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9"/>
</p:tagLst>
</file>

<file path=ppt/theme/theme1.xml><?xml version="1.0" encoding="utf-8"?>
<a:theme xmlns:a="http://schemas.openxmlformats.org/drawingml/2006/main" name="Gaurav_PPT_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 w="1905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Gaurav_PPT_Theme" id="{CC7BDA4D-1ED5-4E87-8850-AA35A6E869EE}" vid="{D7A9AD67-285B-421E-87F4-116A11B5149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95808</TotalTime>
  <Words>826</Words>
  <Application>Microsoft Office PowerPoint</Application>
  <PresentationFormat>On-screen Show (4:3)</PresentationFormat>
  <Paragraphs>227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Arial</vt:lpstr>
      <vt:lpstr>Calibri</vt:lpstr>
      <vt:lpstr>Ink Free</vt:lpstr>
      <vt:lpstr>Wingdings</vt:lpstr>
      <vt:lpstr>Gaurav_PPT_Theme</vt:lpstr>
      <vt:lpstr>Introduction: Deep Learning</vt:lpstr>
      <vt:lpstr>Today’s lecture overview</vt:lpstr>
      <vt:lpstr>Neural Networks</vt:lpstr>
      <vt:lpstr>What are neural networks exactly?</vt:lpstr>
      <vt:lpstr>A better graphic</vt:lpstr>
      <vt:lpstr>Concept of a neuron</vt:lpstr>
      <vt:lpstr>What happens in the neurons?</vt:lpstr>
      <vt:lpstr>What do biases do?</vt:lpstr>
      <vt:lpstr>Activation functions</vt:lpstr>
      <vt:lpstr>How to choose an activation function?</vt:lpstr>
      <vt:lpstr>Backpropagation</vt:lpstr>
      <vt:lpstr>What is Backpropagation?</vt:lpstr>
      <vt:lpstr>How to initialize a neural network</vt:lpstr>
      <vt:lpstr>Perceptron – the simplest feed forward network</vt:lpstr>
      <vt:lpstr>But…</vt:lpstr>
      <vt:lpstr>Multi-layer Perceptron</vt:lpstr>
      <vt:lpstr>Convolutional Neural Nets</vt:lpstr>
      <vt:lpstr>CNNs used primarily for image recognition</vt:lpstr>
      <vt:lpstr>What does convolution mean</vt:lpstr>
      <vt:lpstr>An example of how CNN and filters work</vt:lpstr>
      <vt:lpstr>An example of how CNN and filters work</vt:lpstr>
      <vt:lpstr>What are the possible applications of CNNs? (student responses)</vt:lpstr>
      <vt:lpstr>Recurrent Neural Networks</vt:lpstr>
      <vt:lpstr>What can RNNs be used for? (student responses)</vt:lpstr>
      <vt:lpstr>Example: RNN used for predicting gene structure</vt:lpstr>
      <vt:lpstr>Platforms used for Deep Learning</vt:lpstr>
      <vt:lpstr>Difference between feature-based ML and deep learning</vt:lpstr>
      <vt:lpstr>BREAK!</vt:lpstr>
    </vt:vector>
  </TitlesOfParts>
  <Company>Cornell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Gaurav Dilip Moghe</dc:creator>
  <cp:lastModifiedBy>Gaurav Dilip Moghe</cp:lastModifiedBy>
  <cp:revision>505</cp:revision>
  <dcterms:created xsi:type="dcterms:W3CDTF">2018-07-26T15:34:09Z</dcterms:created>
  <dcterms:modified xsi:type="dcterms:W3CDTF">2021-10-20T00:37:15Z</dcterms:modified>
</cp:coreProperties>
</file>